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044" r:id="rId4"/>
    <p:sldId id="258" r:id="rId5"/>
    <p:sldId id="1980" r:id="rId6"/>
    <p:sldId id="2054" r:id="rId7"/>
    <p:sldId id="2038" r:id="rId8"/>
    <p:sldId id="2039" r:id="rId9"/>
    <p:sldId id="1963" r:id="rId10"/>
    <p:sldId id="1993" r:id="rId11"/>
    <p:sldId id="1966" r:id="rId12"/>
    <p:sldId id="281" r:id="rId13"/>
    <p:sldId id="2029" r:id="rId14"/>
    <p:sldId id="2028" r:id="rId15"/>
    <p:sldId id="1972" r:id="rId16"/>
    <p:sldId id="1973" r:id="rId17"/>
    <p:sldId id="2045" r:id="rId18"/>
    <p:sldId id="1985" r:id="rId19"/>
    <p:sldId id="260" r:id="rId20"/>
    <p:sldId id="261" r:id="rId21"/>
    <p:sldId id="262" r:id="rId22"/>
    <p:sldId id="2033" r:id="rId23"/>
    <p:sldId id="2036" r:id="rId24"/>
    <p:sldId id="2047" r:id="rId25"/>
    <p:sldId id="1987" r:id="rId26"/>
    <p:sldId id="2035" r:id="rId27"/>
    <p:sldId id="265" r:id="rId28"/>
    <p:sldId id="266" r:id="rId29"/>
    <p:sldId id="264" r:id="rId30"/>
    <p:sldId id="2042" r:id="rId31"/>
    <p:sldId id="1952" r:id="rId32"/>
    <p:sldId id="278" r:id="rId33"/>
    <p:sldId id="1988" r:id="rId34"/>
    <p:sldId id="2048" r:id="rId35"/>
    <p:sldId id="1994" r:id="rId36"/>
    <p:sldId id="1995" r:id="rId37"/>
    <p:sldId id="1996" r:id="rId38"/>
    <p:sldId id="1997" r:id="rId39"/>
    <p:sldId id="2043" r:id="rId40"/>
    <p:sldId id="2046" r:id="rId41"/>
    <p:sldId id="1991" r:id="rId42"/>
    <p:sldId id="2055" r:id="rId43"/>
    <p:sldId id="2030" r:id="rId44"/>
    <p:sldId id="1999" r:id="rId45"/>
    <p:sldId id="2000" r:id="rId46"/>
    <p:sldId id="2056" r:id="rId47"/>
    <p:sldId id="2010" r:id="rId48"/>
    <p:sldId id="2017" r:id="rId49"/>
    <p:sldId id="2053" r:id="rId50"/>
    <p:sldId id="2011" r:id="rId51"/>
    <p:sldId id="2012" r:id="rId52"/>
    <p:sldId id="2008" r:id="rId53"/>
    <p:sldId id="2013" r:id="rId54"/>
    <p:sldId id="2014" r:id="rId55"/>
    <p:sldId id="2009" r:id="rId56"/>
    <p:sldId id="2015" r:id="rId57"/>
    <p:sldId id="2052" r:id="rId58"/>
    <p:sldId id="2051" r:id="rId59"/>
    <p:sldId id="2057" r:id="rId60"/>
    <p:sldId id="2034" r:id="rId61"/>
    <p:sldId id="2022" r:id="rId62"/>
    <p:sldId id="2059" r:id="rId63"/>
    <p:sldId id="2058" r:id="rId64"/>
    <p:sldId id="324" r:id="rId65"/>
    <p:sldId id="313" r:id="rId66"/>
    <p:sldId id="2024" r:id="rId67"/>
    <p:sldId id="2026" r:id="rId68"/>
    <p:sldId id="2027" r:id="rId69"/>
    <p:sldId id="284" r:id="rId70"/>
    <p:sldId id="1948" r:id="rId71"/>
    <p:sldId id="2060" r:id="rId72"/>
    <p:sldId id="1974" r:id="rId73"/>
    <p:sldId id="1975" r:id="rId74"/>
    <p:sldId id="1976" r:id="rId75"/>
    <p:sldId id="1977" r:id="rId76"/>
    <p:sldId id="1968" r:id="rId77"/>
    <p:sldId id="2049" r:id="rId78"/>
    <p:sldId id="2061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DABD9-960E-B240-8A2B-931ACA86F8FE}">
          <p14:sldIdLst>
            <p14:sldId id="256"/>
            <p14:sldId id="257"/>
          </p14:sldIdLst>
        </p14:section>
        <p14:section name="Part 1: Current Status and Opportunities" id="{D91F8CF1-82E3-5D47-8566-C6CBAA8AC60D}">
          <p14:sldIdLst>
            <p14:sldId id="2044"/>
            <p14:sldId id="258"/>
            <p14:sldId id="1980"/>
            <p14:sldId id="2054"/>
            <p14:sldId id="2038"/>
            <p14:sldId id="2039"/>
            <p14:sldId id="1963"/>
            <p14:sldId id="1993"/>
            <p14:sldId id="1966"/>
            <p14:sldId id="281"/>
            <p14:sldId id="2029"/>
          </p14:sldIdLst>
        </p14:section>
        <p14:section name="Growth languages" id="{89BF6504-1DB8-F340-BEF1-77C7BAAEE6AA}">
          <p14:sldIdLst>
            <p14:sldId id="2028"/>
            <p14:sldId id="1972"/>
            <p14:sldId id="1973"/>
          </p14:sldIdLst>
        </p14:section>
        <p14:section name="Part 1: history" id="{3FF8BCAE-9FCE-B348-8A86-159DA53A4922}">
          <p14:sldIdLst>
            <p14:sldId id="2045"/>
            <p14:sldId id="1985"/>
            <p14:sldId id="260"/>
            <p14:sldId id="261"/>
            <p14:sldId id="262"/>
            <p14:sldId id="2033"/>
            <p14:sldId id="2036"/>
          </p14:sldIdLst>
        </p14:section>
        <p14:section name="Filter Bubbles" id="{A7418BA5-A60F-9442-8079-B22E389CBF49}">
          <p14:sldIdLst/>
        </p14:section>
        <p14:section name="Inappropriate Translation" id="{71FE3575-F423-CA47-9D3A-A1902DD79455}">
          <p14:sldIdLst>
            <p14:sldId id="2047"/>
            <p14:sldId id="1987"/>
            <p14:sldId id="2035"/>
            <p14:sldId id="265"/>
            <p14:sldId id="266"/>
            <p14:sldId id="264"/>
            <p14:sldId id="2042"/>
            <p14:sldId id="1952"/>
            <p14:sldId id="278"/>
            <p14:sldId id="1988"/>
          </p14:sldIdLst>
        </p14:section>
        <p14:section name="BLI" id="{0401D3A2-41D3-5B4F-8559-564E9CDFB38F}">
          <p14:sldIdLst>
            <p14:sldId id="2048"/>
            <p14:sldId id="1994"/>
            <p14:sldId id="1995"/>
            <p14:sldId id="1996"/>
            <p14:sldId id="1997"/>
            <p14:sldId id="2043"/>
          </p14:sldIdLst>
        </p14:section>
        <p14:section name="Future" id="{69BA592D-360E-594B-84B7-FB7A351E8BFF}">
          <p14:sldIdLst>
            <p14:sldId id="2046"/>
            <p14:sldId id="1991"/>
            <p14:sldId id="2055"/>
            <p14:sldId id="2030"/>
            <p14:sldId id="1999"/>
            <p14:sldId id="2000"/>
          </p14:sldIdLst>
        </p14:section>
        <p14:section name="Copmare and Contrast" id="{D209016F-64AA-034E-92E1-3DF45C9F45B0}">
          <p14:sldIdLst>
            <p14:sldId id="2056"/>
            <p14:sldId id="2010"/>
            <p14:sldId id="2017"/>
            <p14:sldId id="2053"/>
            <p14:sldId id="2011"/>
            <p14:sldId id="2012"/>
            <p14:sldId id="2008"/>
            <p14:sldId id="2013"/>
            <p14:sldId id="2014"/>
            <p14:sldId id="2009"/>
            <p14:sldId id="2015"/>
            <p14:sldId id="2052"/>
            <p14:sldId id="2051"/>
          </p14:sldIdLst>
        </p14:section>
        <p14:section name="Vision" id="{D4774A08-E1A1-374F-9216-BA6769D7731C}">
          <p14:sldIdLst>
            <p14:sldId id="2057"/>
            <p14:sldId id="2034"/>
            <p14:sldId id="2022"/>
            <p14:sldId id="2059"/>
            <p14:sldId id="2058"/>
            <p14:sldId id="324"/>
            <p14:sldId id="313"/>
            <p14:sldId id="2024"/>
            <p14:sldId id="2026"/>
            <p14:sldId id="2027"/>
            <p14:sldId id="284"/>
            <p14:sldId id="1948"/>
          </p14:sldIdLst>
        </p14:section>
        <p14:section name="Filter Bubbles" id="{F8BDE5F0-0423-034F-B18D-972104B0A265}">
          <p14:sldIdLst>
            <p14:sldId id="2060"/>
            <p14:sldId id="1974"/>
            <p14:sldId id="1975"/>
            <p14:sldId id="1976"/>
            <p14:sldId id="1977"/>
            <p14:sldId id="1968"/>
            <p14:sldId id="2049"/>
          </p14:sldIdLst>
        </p14:section>
        <p14:section name="Backup" id="{511362CB-D5DA-4E43-BCE5-C132C703882F}">
          <p14:sldIdLst>
            <p14:sldId id="20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598"/>
    <p:restoredTop sz="94691"/>
  </p:normalViewPr>
  <p:slideViewPr>
    <p:cSldViewPr snapToGrid="0">
      <p:cViewPr varScale="1">
        <p:scale>
          <a:sx n="288" d="100"/>
          <a:sy n="288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8D35-BA8B-A247-9650-854041B00C0A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CEB43-0E5E-8D41-9FA8-3FD891617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1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45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8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3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11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51B4-D122-0802-0362-70E5C119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9156A-29AE-B3D3-F6FA-32FBC652F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30DA1-B41F-9624-37B0-1C5DA279E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1AF14-0686-97C5-944F-9DD766F9D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DDE69-0D42-6A11-F31F-B254CEB2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40FF4-9BAA-25E5-F2D3-3D3FCD2CA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22B25-4127-F1B5-45C1-B32BEFD02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89BA-444D-64FB-92C3-1A45FECE1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A803-4E3C-F0E6-3C59-55A1AB5A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5B012-414B-AF08-E9CC-2D1B09D10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3AF23-339E-F7A4-3B3D-02B1F6E0E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6FC56-A554-5265-C484-95CF50AEE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89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DA20-ED82-E6BA-F369-144384A9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B9DA-FF63-022B-170A-DDB3EC185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E76B0-BAC8-24A1-930E-52D024B5A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D948C-C2A4-01CC-D01D-CBCCF349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5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D049-FCE2-D6CF-4758-EAF05A073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B5E0E-9E71-1E75-5741-C7DF8B64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245B-3D82-F778-CC48-542EE00B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05C0-D7A0-596D-B7B7-D5D75834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4204-356C-1B1F-BC89-459C6584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9DAE-06D9-8744-982F-915BD523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E017D-05A7-DECC-9CB2-90D691250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54EB-21AB-D474-6046-E15F8F7E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2285-0A60-5110-9E86-F22AEC97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ADE6-2488-F09C-3500-D3B866F6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FB11-393C-7382-CDF9-90EB7BB4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1114-6127-3AF1-C931-57CE358CC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0642-9B2B-B9C5-7DB6-DB1E56A2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8EE16-0F32-F664-0E0A-C99104A0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2AD1-5CF3-E6A0-DE2E-8181825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F7D3-9F61-916C-B850-EBB12379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0E74A-89FD-0456-5C9B-9ADBBA99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37F1-12C2-6BFE-9387-78184C16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DA7B6-7C5A-9633-77A5-257DCFAC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C17D-3003-7C11-1749-B86B65BE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1CD3-E528-405C-F71A-92E8880C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B03E5-1FEF-EFB0-5A95-9B07EB33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725A-6A04-D825-D26F-A2962893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CEA4-863E-FDB0-8B44-CF0AB94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7956-AE30-3B85-E2B9-E85D51DD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E790-5DA3-8ABB-D899-1F92D37C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B405-54A2-04A3-B06E-52D6A7811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C041-C500-52F8-2BCB-CB9C4496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6F713-8C75-3ABC-7259-D20E6426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4E0E6-601F-8C1C-9A06-56D5B1A5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60926-DA41-AA97-0F95-047A252C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4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09A0-B359-537A-C02A-3784D874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D64-0E5C-B4AC-1EB7-2FF9B522A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6162-B09F-5081-1EBC-C0ABCF148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4B45B-4C57-38D3-7FBE-A11524E14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6260E-13A2-142D-D3BA-13E172D1C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47731-B278-DAA9-E60F-D1AB6482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23126-43CC-979E-8003-B9A5636C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7DEAB-7EB7-7095-AB6E-D52A6FFB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1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EBF3-0D03-6DB7-69B5-7BAD0962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8725-372C-9D98-27DC-6D23E048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E6FB9-38D4-9091-4126-62E40BD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583CA-198D-C1A9-8964-7651D822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0BC26-095C-56DF-BDF8-E0AEC465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31263-8EA4-EA0A-15F8-AFBBA50C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C0D23-96F0-113F-F5E6-288C479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D090-78AC-2660-B2A0-4AECEE92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771E-2ACB-2CF2-5996-84E9D6F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092E9-6466-A40F-5931-289F315B9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D806E-F8BF-5741-AC3D-CEE95E57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94DD-71FD-8831-C052-40CAD2B4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A072C-5612-FB45-C726-2F4D3F0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9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784-CADC-BD33-E658-AB0DB107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2A552-A9A4-15F7-A359-89BBDE071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C2BAB-DF80-26DD-2752-19D24A794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D6F02-0D62-E371-F2F7-8D695A06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1866D-409E-D4E9-FD89-03D90CC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C5F01-F504-D792-2C8A-327F86F6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2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F68EF-9F29-304A-B7FF-63DA8822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E63B5-794B-C490-F7E9-52D1584A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6DA45-5C13-1E5E-54E1-EAE4CDF38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783A-46A6-EE91-D6EF-B29A658B3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CC82-D4E7-4D86-7B21-7AA31EF40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hyperlink" Target="https://www.nytimes.com/2006/06/30/opinion/30iht-ederik.2093103.html?_r=0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hyperlink" Target="https://en.wikipedia.org/wiki/Endangered_languag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a.wikipedia.org/wiki/Harshen_Kx%CA%BCa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hyperlink" Target="https://en.wikipedia.org/wiki/Kx%CA%BCa_language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se_data" TargetMode="External"/><Relationship Id="rId2" Type="http://schemas.openxmlformats.org/officeDocument/2006/relationships/hyperlink" Target="https://en.wikipedia.org/wiki/Gestalt_psychology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A29-93BB-5D92-562E-FF456737E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Comparable Corpora: </a:t>
            </a:r>
            <a:br>
              <a:rPr lang="en-US" sz="5400" dirty="0"/>
            </a:br>
            <a:r>
              <a:rPr lang="en-US" sz="3600" dirty="0"/>
              <a:t>Opportunities for New Research Directions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11669-65C9-0EEA-D990-0D922BBC7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Northeastern University</a:t>
            </a:r>
          </a:p>
          <a:p>
            <a:r>
              <a:rPr lang="en-US" dirty="0"/>
              <a:t>Jan 20, 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6BD34-983D-9AE5-D16A-D2E03D07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9737" y="5257800"/>
            <a:ext cx="1526127" cy="15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51A82DBA-CC88-87FD-5A62-0DE72F5AF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" y="4745380"/>
            <a:ext cx="4169945" cy="2068399"/>
          </a:xfrm>
          <a:prstGeom prst="rect">
            <a:avLst/>
          </a:prstGeom>
        </p:spPr>
      </p:pic>
      <p:pic>
        <p:nvPicPr>
          <p:cNvPr id="12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D3B75D92-D448-9696-0741-C3D8E62002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98" t="34761" r="48375" b="35773"/>
          <a:stretch/>
        </p:blipFill>
        <p:spPr>
          <a:xfrm>
            <a:off x="145716" y="-100854"/>
            <a:ext cx="4022321" cy="2146913"/>
          </a:xfrm>
          <a:prstGeom prst="rect">
            <a:avLst/>
          </a:prstGeom>
        </p:spPr>
      </p:pic>
      <p:pic>
        <p:nvPicPr>
          <p:cNvPr id="13" name="Picture 12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7F582655-D89C-0EE1-A995-7350BC5A3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5" y="2054361"/>
            <a:ext cx="1623131" cy="2135407"/>
          </a:xfrm>
          <a:prstGeom prst="rect">
            <a:avLst/>
          </a:prstGeom>
        </p:spPr>
      </p:pic>
      <p:pic>
        <p:nvPicPr>
          <p:cNvPr id="14" name="Picture 2" descr="Indiana Jones and the Temple of Doom - ">
            <a:extLst>
              <a:ext uri="{FF2B5EF4-FFF2-40B4-BE49-F238E27FC236}">
                <a16:creationId xmlns:a16="http://schemas.microsoft.com/office/drawing/2014/main" id="{30075D12-5217-AEE7-D42B-1D098FAB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32" y="65333"/>
            <a:ext cx="3521292" cy="19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43B92FF1-5512-44DA-3A04-D9952055E3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05" t="47543" r="6003" b="4780"/>
          <a:stretch/>
        </p:blipFill>
        <p:spPr>
          <a:xfrm>
            <a:off x="7769588" y="54310"/>
            <a:ext cx="3005707" cy="2002772"/>
          </a:xfrm>
          <a:prstGeom prst="rect">
            <a:avLst/>
          </a:prstGeom>
        </p:spPr>
      </p:pic>
      <p:pic>
        <p:nvPicPr>
          <p:cNvPr id="11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CA85D1-C27B-4074-9052-6F26FAD21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/>
          <a:stretch/>
        </p:blipFill>
        <p:spPr bwMode="auto">
          <a:xfrm>
            <a:off x="10338408" y="42126"/>
            <a:ext cx="1787927" cy="26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D4722A-35EF-052B-016D-ACE0018D9A2C}"/>
              </a:ext>
            </a:extLst>
          </p:cNvPr>
          <p:cNvSpPr/>
          <p:nvPr/>
        </p:nvSpPr>
        <p:spPr>
          <a:xfrm>
            <a:off x="1281345" y="3610340"/>
            <a:ext cx="2118576" cy="981878"/>
          </a:xfrm>
          <a:prstGeom prst="wedgeRoundRectCallout">
            <a:avLst>
              <a:gd name="adj1" fmla="val 88546"/>
              <a:gd name="adj2" fmla="val 103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Including these slides</a:t>
            </a:r>
          </a:p>
        </p:txBody>
      </p:sp>
      <p:pic>
        <p:nvPicPr>
          <p:cNvPr id="16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C4ADEA09-8B65-0470-F90B-9398DCC72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838" t="41132" r="3627" b="10740"/>
          <a:stretch/>
        </p:blipFill>
        <p:spPr>
          <a:xfrm>
            <a:off x="7989911" y="4033860"/>
            <a:ext cx="4153234" cy="2750067"/>
          </a:xfrm>
          <a:prstGeom prst="rect">
            <a:avLst/>
          </a:prstGeom>
        </p:spPr>
      </p:pic>
      <p:pic>
        <p:nvPicPr>
          <p:cNvPr id="4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2764AC80-F430-D1F6-C63B-5EFB56483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3625" y="2041052"/>
            <a:ext cx="1729520" cy="247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E7591B-EDFC-7FAF-E8DE-AC3A4AD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Truth, Justice and &lt;fill-mask&gt;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356AA-5749-7900-AB90-8F3560057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 II</a:t>
            </a:r>
          </a:p>
        </p:txBody>
      </p:sp>
      <p:pic>
        <p:nvPicPr>
          <p:cNvPr id="3074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A307EF-8B99-0A8F-1D61-F3FBC6879C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300" y="2469905"/>
            <a:ext cx="3150500" cy="42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BAB2C-C480-3F8B-B2E2-8CF929CF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9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B8236684-E45F-3A45-25F3-F22D6C5028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94427" y="2469948"/>
            <a:ext cx="3347372" cy="42006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EC92E-7495-FE1C-7D7B-DB86F9E1C4FF}"/>
              </a:ext>
            </a:extLst>
          </p:cNvPr>
          <p:cNvSpPr txBox="1"/>
          <p:nvPr/>
        </p:nvSpPr>
        <p:spPr>
          <a:xfrm>
            <a:off x="892420" y="1266093"/>
            <a:ext cx="807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https://www.nytimes.com/2006/06/30/opinion/30iht-ederik.2093103.html?_r=0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6495F-CD9E-FD5A-7078-444F9EFE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61D5C-EC12-3F70-331B-4046001B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DEA1E-7D7F-7B9B-6F09-2D31AB39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</a:t>
            </a:fld>
            <a:endParaRPr lang="en-US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5D963CC1-6774-CE15-0D0A-E989CA5A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3544"/>
            <a:ext cx="2113183" cy="2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42E4F5B6-06AF-F865-39FE-1B14CD418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46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0131" cy="1226283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 to 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511" y="3739278"/>
            <a:ext cx="5181600" cy="30512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“A significant part of the translations were suspected</a:t>
            </a:r>
          </a:p>
          <a:p>
            <a:pPr lvl="1"/>
            <a:r>
              <a:rPr lang="en-US" i="1" dirty="0"/>
              <a:t>to have been automatically generated”</a:t>
            </a:r>
          </a:p>
          <a:p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Not even grammatical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9947" y="681037"/>
            <a:ext cx="6812053" cy="6000152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" y="1970450"/>
            <a:ext cx="5323449" cy="138978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6311D25-1F6C-56CB-9794-EEFA16D56283}"/>
              </a:ext>
            </a:extLst>
          </p:cNvPr>
          <p:cNvSpPr/>
          <p:nvPr/>
        </p:nvSpPr>
        <p:spPr>
          <a:xfrm>
            <a:off x="4282224" y="1235806"/>
            <a:ext cx="1212362" cy="545123"/>
          </a:xfrm>
          <a:prstGeom prst="wedgeRoundRectCallout">
            <a:avLst>
              <a:gd name="adj1" fmla="val -53965"/>
              <a:gd name="adj2" fmla="val 912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NLLB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6510FD-4398-7774-5764-57096CC2FD59}"/>
              </a:ext>
            </a:extLst>
          </p:cNvPr>
          <p:cNvSpPr/>
          <p:nvPr/>
        </p:nvSpPr>
        <p:spPr>
          <a:xfrm>
            <a:off x="2744387" y="2497348"/>
            <a:ext cx="1431960" cy="22826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30264-89E4-762C-A8AD-F10210AA4F43}"/>
              </a:ext>
            </a:extLst>
          </p:cNvPr>
          <p:cNvSpPr/>
          <p:nvPr/>
        </p:nvSpPr>
        <p:spPr>
          <a:xfrm>
            <a:off x="1312426" y="3001132"/>
            <a:ext cx="1101062" cy="1772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780E25-1B0B-14B7-5ABE-898E977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50899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A3FE2-5A63-5085-0271-4530B86A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04603-8190-0261-98CF-0DB5C40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8D21C-C261-C43E-F10B-CE76E8CD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E7F-9BC9-0BB1-2643-A0E87634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 Bubble Hypothesis: </a:t>
            </a:r>
            <a:br>
              <a:rPr lang="en-US" dirty="0"/>
            </a:br>
            <a:r>
              <a:rPr lang="en-US" dirty="0"/>
              <a:t>Anglophones don’t know how bad it is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2673-4310-8640-2DD7-2B78FAEB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Nigeria</a:t>
            </a:r>
          </a:p>
          <a:p>
            <a:pPr lvl="1"/>
            <a:r>
              <a:rPr lang="en-US" dirty="0"/>
              <a:t>Tweets are more toxic in Hausa</a:t>
            </a:r>
          </a:p>
          <a:p>
            <a:pPr lvl="1"/>
            <a:r>
              <a:rPr lang="en-US" dirty="0"/>
              <a:t>than in English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3DBA8-CE9E-8434-EAC1-BA2E60E7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8DCEE-AE3D-EF19-7DEA-0359EED3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490C-56ED-98B0-C846-DB98C858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2" descr="Indiana Jones and the Temple of Doom - ">
            <a:extLst>
              <a:ext uri="{FF2B5EF4-FFF2-40B4-BE49-F238E27FC236}">
                <a16:creationId xmlns:a16="http://schemas.microsoft.com/office/drawing/2014/main" id="{7B619103-ABE5-492A-273B-B46ADB07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29" y="2805903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1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B9CD-A83D-51FD-CD50-2C4B6BC53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DC1E78-1B29-BE54-9C12-27BF5522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71D0E0-095B-9EBE-54C8-39C618A4E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0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626305" y="1603617"/>
            <a:ext cx="6274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https://en.wikipedia.org/wiki/List_of_languages_by_total_number_of_speakers</a:t>
            </a:r>
            <a:r>
              <a:rPr 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DAB229-E4CF-B7FD-8F1D-99034B8F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15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568BDB-06C5-C7ED-9084-562FA2ABACF4}"/>
              </a:ext>
            </a:extLst>
          </p:cNvPr>
          <p:cNvSpPr/>
          <p:nvPr/>
        </p:nvSpPr>
        <p:spPr>
          <a:xfrm>
            <a:off x="8763794" y="6108787"/>
            <a:ext cx="3173567" cy="624376"/>
          </a:xfrm>
          <a:prstGeom prst="wedgeRoundRectCallout">
            <a:avLst>
              <a:gd name="adj1" fmla="val -37416"/>
              <a:gd name="adj2" fmla="val -87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Better Business Case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37B8E-3FCB-E451-A85C-85D5486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5" y="274798"/>
            <a:ext cx="1245476" cy="12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7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3B20-AD81-A695-0C1D-F44F196A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03CF-24F4-2827-23EE-3B9DFBB7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Good News: More resources than we had for English when we started EMNLP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E4A0D900-80E7-6EA7-E253-09F4BFF0A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C9C0E0-27BA-8474-53C7-0B74DBEA3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/>
          <a:lstStyle/>
          <a:p>
            <a:r>
              <a:rPr lang="en-US" dirty="0"/>
              <a:t>Wikipedia</a:t>
            </a:r>
          </a:p>
          <a:p>
            <a:r>
              <a:rPr lang="en-US" dirty="0"/>
              <a:t>Joshi Classification</a:t>
            </a:r>
          </a:p>
          <a:p>
            <a:r>
              <a:rPr lang="en-US" dirty="0"/>
              <a:t>Semantic Scholar (S2)</a:t>
            </a:r>
          </a:p>
          <a:p>
            <a:r>
              <a:rPr lang="en-US" dirty="0"/>
              <a:t>ACL Anthology</a:t>
            </a:r>
          </a:p>
          <a:p>
            <a:r>
              <a:rPr lang="en-US" dirty="0" err="1"/>
              <a:t>HuggingFace</a:t>
            </a:r>
            <a:r>
              <a:rPr lang="en-US" dirty="0"/>
              <a:t> (HF)</a:t>
            </a:r>
          </a:p>
          <a:p>
            <a:r>
              <a:rPr lang="en-US" dirty="0"/>
              <a:t>Speakers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2A738-668A-E3AB-5208-B4895967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8970CA-E782-63D4-414F-DA8ABD9E8279}"/>
              </a:ext>
            </a:extLst>
          </p:cNvPr>
          <p:cNvSpPr/>
          <p:nvPr/>
        </p:nvSpPr>
        <p:spPr>
          <a:xfrm>
            <a:off x="6266792" y="536028"/>
            <a:ext cx="833615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47AA3D-4184-8573-22F5-6A4C08871129}"/>
              </a:ext>
            </a:extLst>
          </p:cNvPr>
          <p:cNvSpPr/>
          <p:nvPr/>
        </p:nvSpPr>
        <p:spPr>
          <a:xfrm>
            <a:off x="956440" y="536027"/>
            <a:ext cx="97483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DD818A-F5AF-5929-DF30-EFC9286954CA}"/>
              </a:ext>
            </a:extLst>
          </p:cNvPr>
          <p:cNvSpPr/>
          <p:nvPr/>
        </p:nvSpPr>
        <p:spPr>
          <a:xfrm>
            <a:off x="1931276" y="536027"/>
            <a:ext cx="52814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94D51B-73BE-BEAB-AC5D-021B2535E93F}"/>
              </a:ext>
            </a:extLst>
          </p:cNvPr>
          <p:cNvSpPr/>
          <p:nvPr/>
        </p:nvSpPr>
        <p:spPr>
          <a:xfrm>
            <a:off x="2467306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5DD651-DC94-CB02-38DB-FB3196F98C03}"/>
              </a:ext>
            </a:extLst>
          </p:cNvPr>
          <p:cNvSpPr/>
          <p:nvPr/>
        </p:nvSpPr>
        <p:spPr>
          <a:xfrm>
            <a:off x="3293712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82C00-5A89-EC85-DFA9-33860BA6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3BAE-028F-66A4-B236-A91881D9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70610-527D-BD0C-9FAB-C23030D0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Part 1: Current Status &amp; Opportunities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 2: History</a:t>
            </a:r>
          </a:p>
          <a:p>
            <a:r>
              <a:rPr lang="en-US" dirty="0"/>
              <a:t>Part 3: Suggestions for future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3204-1E82-E4FA-2181-21869FF9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8CE5D-471F-0EC8-D297-1587391F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B8C63-9AC8-0F05-2AC5-7DFB0D3F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2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7116-97DD-4A4D-46B3-19D2DB43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2: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31A7-4F90-6571-7FC4-4B777308F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Corpora</a:t>
            </a:r>
          </a:p>
          <a:p>
            <a:r>
              <a:rPr lang="en-US" dirty="0"/>
              <a:t>Applications: </a:t>
            </a:r>
          </a:p>
          <a:p>
            <a:pPr lvl="1"/>
            <a:r>
              <a:rPr lang="en-US" dirty="0"/>
              <a:t>Machine Translation (MT)</a:t>
            </a:r>
          </a:p>
          <a:p>
            <a:pPr lvl="1"/>
            <a:r>
              <a:rPr lang="en-US" dirty="0"/>
              <a:t>Word Sense Disambiguation (WSD)</a:t>
            </a:r>
          </a:p>
          <a:p>
            <a:r>
              <a:rPr lang="en-US" dirty="0"/>
              <a:t>Inappropriate Uses of Translation </a:t>
            </a:r>
            <a:r>
              <a:rPr lang="en-US" dirty="0">
                <a:sym typeface="Wingdings" pitchFamily="2" charset="2"/>
              </a:rPr>
              <a:t> Biases</a:t>
            </a:r>
            <a:endParaRPr lang="en-US" dirty="0"/>
          </a:p>
          <a:p>
            <a:r>
              <a:rPr lang="en-US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B18E4-18EC-1EC8-53C3-83109B31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BFB99-89D3-D7A4-AF2A-314338F0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9BE1-4D18-6945-B531-EFFFF27E9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3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2614-FDDE-B2BC-3CCF-4CB82E2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Background: Parallel Corpora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6750CF-70D7-1F85-950A-9081579B21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0192" y="1324708"/>
            <a:ext cx="3546970" cy="4351338"/>
          </a:xfr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C7C6955E-9C26-097E-B6AD-F5C752DE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92" y="5250473"/>
            <a:ext cx="3546970" cy="144915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1B1B43-109D-929D-0282-F4C24F5D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6" y="1348287"/>
            <a:ext cx="6056435" cy="5308726"/>
          </a:xfrm>
          <a:prstGeom prst="rect">
            <a:avLst/>
          </a:prstGeom>
        </p:spPr>
      </p:pic>
      <p:pic>
        <p:nvPicPr>
          <p:cNvPr id="4098" name="Picture 2" descr="Neural Machine Translation">
            <a:extLst>
              <a:ext uri="{FF2B5EF4-FFF2-40B4-BE49-F238E27FC236}">
                <a16:creationId xmlns:a16="http://schemas.microsoft.com/office/drawing/2014/main" id="{A27DD290-2EAE-7833-EE28-C58F7C97F69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4" y="2485179"/>
            <a:ext cx="2950112" cy="421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B5BFD-A701-BE3E-CB62-01B27457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93126-E95E-8CCE-2F05-04BEC21F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64F15-57B9-D596-B6F9-ED63B819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1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A3C5-DEBC-9BA6-C3C0-D7E52E7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5360-6528-3C62-980A-E26C420D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conference papers present new results</a:t>
            </a:r>
          </a:p>
          <a:p>
            <a:pPr lvl="1"/>
            <a:r>
              <a:rPr lang="en-US" dirty="0"/>
              <a:t>We won’t</a:t>
            </a:r>
          </a:p>
          <a:p>
            <a:r>
              <a:rPr lang="en-US" dirty="0"/>
              <a:t>This paper will focus more on opportunities </a:t>
            </a:r>
          </a:p>
          <a:p>
            <a:pPr lvl="1"/>
            <a:r>
              <a:rPr lang="en-US" dirty="0"/>
              <a:t>for the audience to make their own contributions</a:t>
            </a:r>
          </a:p>
          <a:p>
            <a:r>
              <a:rPr lang="en-US" dirty="0"/>
              <a:t>This paper is intended to challenge the community </a:t>
            </a:r>
          </a:p>
          <a:p>
            <a:pPr lvl="1"/>
            <a:r>
              <a:rPr lang="en-US" dirty="0"/>
              <a:t>to think more broadly about </a:t>
            </a:r>
          </a:p>
          <a:p>
            <a:pPr lvl="1"/>
            <a:r>
              <a:rPr lang="en-US" dirty="0"/>
              <a:t>what we can do with comparable corpora.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BB55-4A62-81EB-29D3-7F7A4711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E3293-9E68-1CB3-86FB-6E2D6249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F133-21C4-DCCC-720E-59F87A3D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23E2-F080-EC00-6140-92B39880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Parallel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D434-0FDD-2680-9F47-BB4891E97C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Machine Translation (MT)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Sense Disambiguation (WSD)</a:t>
            </a:r>
          </a:p>
          <a:p>
            <a:pPr lvl="1"/>
            <a:r>
              <a:rPr lang="en-US" dirty="0"/>
              <a:t>Bar-Hillel (1960)</a:t>
            </a:r>
          </a:p>
          <a:p>
            <a:pPr lvl="1"/>
            <a:r>
              <a:rPr lang="en-US" dirty="0"/>
              <a:t>MT depends on WSD</a:t>
            </a:r>
          </a:p>
          <a:p>
            <a:pPr lvl="2"/>
            <a:r>
              <a:rPr lang="en-US" dirty="0"/>
              <a:t>WSD is “AI-Complete”</a:t>
            </a:r>
          </a:p>
          <a:p>
            <a:pPr lvl="1"/>
            <a:r>
              <a:rPr lang="en-US" dirty="0"/>
              <a:t>Gale et al. (1992) flip this </a:t>
            </a:r>
            <a:r>
              <a:rPr lang="en-US" dirty="0" err="1"/>
              <a:t>arg</a:t>
            </a:r>
            <a:endParaRPr lang="en-US" dirty="0"/>
          </a:p>
          <a:p>
            <a:pPr lvl="2"/>
            <a:r>
              <a:rPr lang="en-US" dirty="0"/>
              <a:t>Use translations to label senses</a:t>
            </a:r>
          </a:p>
          <a:p>
            <a:pPr lvl="3"/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/>
              <a:t>banque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“money” sense</a:t>
            </a:r>
          </a:p>
          <a:p>
            <a:pPr lvl="3"/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r>
              <a:rPr lang="en-US" dirty="0">
                <a:sym typeface="Wingdings" pitchFamily="2" charset="2"/>
              </a:rPr>
              <a:t>  “river” sense</a:t>
            </a:r>
          </a:p>
          <a:p>
            <a:pPr lvl="2"/>
            <a:r>
              <a:rPr lang="en-US" dirty="0">
                <a:sym typeface="Wingdings" pitchFamily="2" charset="2"/>
              </a:rPr>
              <a:t>After labelling, throw out translations</a:t>
            </a:r>
            <a:endParaRPr lang="en-US" dirty="0"/>
          </a:p>
        </p:txBody>
      </p:sp>
      <p:pic>
        <p:nvPicPr>
          <p:cNvPr id="6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7707CBE8-CBE5-EF52-8E52-82FD845BA9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6727" y="1825625"/>
            <a:ext cx="4112545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DB4B93-01D2-F89C-F574-0C2A3988F880}"/>
              </a:ext>
            </a:extLst>
          </p:cNvPr>
          <p:cNvSpPr/>
          <p:nvPr/>
        </p:nvSpPr>
        <p:spPr>
          <a:xfrm>
            <a:off x="7025053" y="2054070"/>
            <a:ext cx="3429001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2A3BEB-DB65-EE92-B119-77ABA4C6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74" t="13919" r="21634" b="18722"/>
          <a:stretch/>
        </p:blipFill>
        <p:spPr>
          <a:xfrm>
            <a:off x="1205673" y="2719801"/>
            <a:ext cx="3793928" cy="47737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004CD97-FD47-10B7-6505-6C00EACFBA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8" t="24117" r="26016" b="21325"/>
          <a:stretch/>
        </p:blipFill>
        <p:spPr>
          <a:xfrm>
            <a:off x="1236447" y="2243201"/>
            <a:ext cx="3793927" cy="44342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5E69-A04B-8ABD-3A46-982969F7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91290-BE4D-3538-7EC0-E7FFB01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196B59-75D3-5355-5255-E56E8FAF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Monolingual Senses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Bilingual Senses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1D9BF-563E-E5A1-CE22-38448CBC9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Bilingual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C2BC4-B74C-0978-7666-E0883E064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Ambiguous in English</a:t>
            </a:r>
          </a:p>
          <a:p>
            <a:pPr lvl="1"/>
            <a:r>
              <a:rPr lang="en-US" dirty="0"/>
              <a:t>But not in French</a:t>
            </a:r>
          </a:p>
          <a:p>
            <a:endParaRPr lang="en-US" i="1" dirty="0"/>
          </a:p>
          <a:p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banque</a:t>
            </a:r>
            <a:endParaRPr lang="en-US" i="1" dirty="0">
              <a:sym typeface="Wingdings" pitchFamily="2" charset="2"/>
            </a:endParaRPr>
          </a:p>
          <a:p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endParaRPr lang="en-US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0747A2-2618-13CF-BF6E-95DD5FB69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Monolingual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81998C-96F4-DD5E-D1DD-DC2A65C2C0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Equally ambiguous in both languages</a:t>
            </a:r>
          </a:p>
          <a:p>
            <a:endParaRPr lang="en-US" i="1" dirty="0"/>
          </a:p>
          <a:p>
            <a:r>
              <a:rPr lang="en-US" i="1" dirty="0"/>
              <a:t>interest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fr-FR" i="1" dirty="0"/>
              <a:t>intérêt</a:t>
            </a:r>
            <a:endParaRPr lang="en-US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F15E9-DA4A-6E99-B6B1-F582572B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ABB3D-0242-DB48-6D91-44B6BA48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13993-5194-1215-880F-753348A6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5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A4B287D-6FD5-A3C6-912D-EF7A1B0A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6607" cy="1325563"/>
          </a:xfrm>
        </p:spPr>
        <p:txBody>
          <a:bodyPr/>
          <a:lstStyle/>
          <a:p>
            <a:r>
              <a:rPr lang="en-US" dirty="0"/>
              <a:t>What’s Wrong with Parallel Corpora?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D4FEA6-33F5-2507-108A-36EC6F252E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Limited genres: </a:t>
            </a:r>
          </a:p>
          <a:p>
            <a:pPr lvl="2"/>
            <a:r>
              <a:rPr lang="en-US" dirty="0"/>
              <a:t>Parliamentary Debates </a:t>
            </a:r>
          </a:p>
          <a:p>
            <a:pPr lvl="2"/>
            <a:r>
              <a:rPr lang="en-US" dirty="0"/>
              <a:t>Bible</a:t>
            </a:r>
          </a:p>
          <a:p>
            <a:pPr lvl="2"/>
            <a:r>
              <a:rPr lang="en-US" dirty="0"/>
              <a:t>Wikipedia: </a:t>
            </a:r>
          </a:p>
          <a:p>
            <a:pPr lvl="3"/>
            <a:r>
              <a:rPr lang="en-US" dirty="0"/>
              <a:t>Widely believed Wikipedia is a comparable corpus, </a:t>
            </a:r>
          </a:p>
          <a:p>
            <a:pPr lvl="3"/>
            <a:r>
              <a:rPr lang="en-US" dirty="0"/>
              <a:t>but there is more translation than people realize</a:t>
            </a:r>
          </a:p>
          <a:p>
            <a:r>
              <a:rPr lang="en-US" dirty="0" err="1"/>
              <a:t>Translationese</a:t>
            </a:r>
            <a:endParaRPr lang="en-US" dirty="0"/>
          </a:p>
          <a:p>
            <a:pPr lvl="1"/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Anglocentric Biases</a:t>
            </a:r>
          </a:p>
          <a:p>
            <a:pPr lvl="1"/>
            <a:r>
              <a:rPr lang="en-US" dirty="0"/>
              <a:t>Filter Bubbles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DD6A2-7BC8-D26B-C5AA-E0178D65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9A26E-C516-2C2B-1F72-3CAD7942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1301A-63B5-5B68-55FA-C0519AA2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22</a:t>
            </a:fld>
            <a:endParaRPr lang="en-US"/>
          </a:p>
        </p:txBody>
      </p:sp>
      <p:pic>
        <p:nvPicPr>
          <p:cNvPr id="13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29FD44-E4F2-0B3E-AF23-C215A2E4E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3993" y="136525"/>
            <a:ext cx="5352393" cy="6566188"/>
          </a:xfrm>
        </p:spPr>
      </p:pic>
    </p:spTree>
    <p:extLst>
      <p:ext uri="{BB962C8B-B14F-4D97-AF65-F5344CB8AC3E}">
        <p14:creationId xmlns:p14="http://schemas.microsoft.com/office/powerpoint/2010/main" val="309129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73B9D-5C61-1CC1-0267-AE912CA03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C5EDA-90F5-95C3-D6B9-796297CA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6064A-F9AD-C21D-0604-0012F1B0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8FADBC6-3A5E-F7B6-C08C-835BC36B634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48861" y="136525"/>
            <a:ext cx="10200289" cy="6434556"/>
          </a:xfrm>
        </p:spPr>
      </p:pic>
    </p:spTree>
    <p:extLst>
      <p:ext uri="{BB962C8B-B14F-4D97-AF65-F5344CB8AC3E}">
        <p14:creationId xmlns:p14="http://schemas.microsoft.com/office/powerpoint/2010/main" val="737532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83E3-60A2-9B53-5606-48289B564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B4BD-534C-B55F-5B2B-49EB533A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2: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245A-263E-2D9D-BB83-B96F0FF8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Parallel 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Translation (MT)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Sense Disambiguation (WSD)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Inappropriate Uses of Translation </a:t>
            </a:r>
            <a:r>
              <a:rPr lang="en-US" b="1" dirty="0">
                <a:sym typeface="Wingdings" pitchFamily="2" charset="2"/>
              </a:rPr>
              <a:t> Biases</a:t>
            </a:r>
            <a:endParaRPr lang="en-US" b="1" dirty="0"/>
          </a:p>
          <a:p>
            <a:r>
              <a:rPr lang="en-US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ABA2F-7CBE-CF02-EE82-9265EE03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685BB-2493-2ACD-A32F-2782169F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5586-0ADD-E4FA-47D6-9D84C4DA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08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92E9-F658-043A-C7BE-4047F795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Translation in Corpora/Resources</a:t>
            </a:r>
            <a:br>
              <a:rPr lang="en-US" dirty="0"/>
            </a:br>
            <a:r>
              <a:rPr lang="en-US" dirty="0"/>
              <a:t>(English is often used as a Pivot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F411-8C25-DBB1-2442-DD234EA3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recent</a:t>
            </a:r>
          </a:p>
          <a:p>
            <a:pPr lvl="1"/>
            <a:r>
              <a:rPr lang="en-US" dirty="0"/>
              <a:t>XNLI: translation of NLI</a:t>
            </a:r>
          </a:p>
          <a:p>
            <a:pPr lvl="1"/>
            <a:r>
              <a:rPr lang="en-US" dirty="0"/>
              <a:t>Wikipedia: more translation than one might have thought</a:t>
            </a:r>
          </a:p>
          <a:p>
            <a:r>
              <a:rPr lang="en-US" dirty="0"/>
              <a:t>Less recent</a:t>
            </a:r>
          </a:p>
          <a:p>
            <a:pPr lvl="1"/>
            <a:r>
              <a:rPr lang="en-US" dirty="0"/>
              <a:t>WordNet</a:t>
            </a:r>
          </a:p>
          <a:p>
            <a:pPr lvl="1"/>
            <a:r>
              <a:rPr lang="en-US" dirty="0"/>
              <a:t>NRC VAD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5E71E-8FEC-D489-640C-253B6BA2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598B-8419-2FA8-ACA5-14BE073E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94F7F-E198-34BE-2B93-FA124F0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84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AC96-B09B-5E2E-2428-EAEBACFE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545021"/>
          </a:xfrm>
        </p:spPr>
        <p:txBody>
          <a:bodyPr>
            <a:noAutofit/>
          </a:bodyPr>
          <a:lstStyle/>
          <a:p>
            <a:r>
              <a:rPr lang="en-US" dirty="0"/>
              <a:t>XNLI: label ~ premise + hypothesis</a:t>
            </a:r>
            <a:br>
              <a:rPr lang="en-US" sz="3600" dirty="0"/>
            </a:br>
            <a:r>
              <a:rPr lang="en-US" sz="3600" dirty="0"/>
              <a:t>Translated English NLI task to 15 Languages</a:t>
            </a:r>
            <a:br>
              <a:rPr lang="en-US" sz="3600" dirty="0"/>
            </a:br>
            <a:r>
              <a:rPr lang="en-US" sz="3600" i="1" dirty="0"/>
              <a:t>cream skimming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i="1" dirty="0">
                <a:sym typeface="Wingdings" pitchFamily="2" charset="2"/>
              </a:rPr>
              <a:t>la </a:t>
            </a:r>
            <a:r>
              <a:rPr lang="en-US" sz="3600" b="0" i="1" dirty="0">
                <a:solidFill>
                  <a:srgbClr val="111827"/>
                </a:solidFill>
                <a:effectLst/>
              </a:rPr>
              <a:t>crème de la crème ??</a:t>
            </a:r>
            <a:endParaRPr lang="en-US" sz="3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6B6BF-E5F3-0889-A6F3-84795538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3A2D-5AA0-52DB-E404-F6B6A098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E70B-F81C-1822-7515-A7E2E9CF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26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935128E-EE05-7CD7-0F3C-8691FCF89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0592"/>
            <a:ext cx="10515600" cy="4301403"/>
          </a:xfrm>
        </p:spPr>
      </p:pic>
    </p:spTree>
    <p:extLst>
      <p:ext uri="{BB962C8B-B14F-4D97-AF65-F5344CB8AC3E}">
        <p14:creationId xmlns:p14="http://schemas.microsoft.com/office/powerpoint/2010/main" val="4004010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AFE4FF-8B7E-1E79-EBD4-858FB1F4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widely (and incorrectly) believed that </a:t>
            </a:r>
            <a:br>
              <a:rPr lang="en-US" dirty="0"/>
            </a:br>
            <a:r>
              <a:rPr lang="en-US" dirty="0"/>
              <a:t>Wikipedia is Translation-Free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37C8A-8ED1-40E0-36F0-01E5962D1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https://ha.wikipedia.org/wiki/Harshen_Kx%CA%BCa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0048D-441B-F0FD-9C07-0A00764D62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40775"/>
            <a:ext cx="5157787" cy="321318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71FDA-474E-6E28-5C98-D8BA609E5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https://en.wikipedia.org/wiki/Kx%CA%BCa_languages</a:t>
            </a:r>
            <a:r>
              <a:rPr lang="en-US" dirty="0"/>
              <a:t> 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55CD-E97D-DDD7-B5B7-5CD5B88E97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867302"/>
            <a:ext cx="5183188" cy="2960134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8413FF-865B-A88E-7B94-F10D74579018}"/>
              </a:ext>
            </a:extLst>
          </p:cNvPr>
          <p:cNvSpPr/>
          <p:nvPr/>
        </p:nvSpPr>
        <p:spPr>
          <a:xfrm>
            <a:off x="1782501" y="1701103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163F89-0DE1-7C73-F620-C7BD265F7BAE}"/>
              </a:ext>
            </a:extLst>
          </p:cNvPr>
          <p:cNvSpPr/>
          <p:nvPr/>
        </p:nvSpPr>
        <p:spPr>
          <a:xfrm>
            <a:off x="7054708" y="171338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2B5706-CACB-0635-6D3D-CF84B827244B}"/>
              </a:ext>
            </a:extLst>
          </p:cNvPr>
          <p:cNvSpPr/>
          <p:nvPr/>
        </p:nvSpPr>
        <p:spPr>
          <a:xfrm>
            <a:off x="5319532" y="3254039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6DEF9B-DCB7-8D2F-334F-64FF4E5ADBC1}"/>
              </a:ext>
            </a:extLst>
          </p:cNvPr>
          <p:cNvSpPr/>
          <p:nvPr/>
        </p:nvSpPr>
        <p:spPr>
          <a:xfrm>
            <a:off x="10610126" y="313250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EC059D-76BD-86FC-9580-8AC2D399B77F}"/>
              </a:ext>
            </a:extLst>
          </p:cNvPr>
          <p:cNvSpPr/>
          <p:nvPr/>
        </p:nvSpPr>
        <p:spPr>
          <a:xfrm>
            <a:off x="4559460" y="3790790"/>
            <a:ext cx="1520143" cy="13255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BE8FE-C278-EDAC-D55C-D631C917B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779FE-268D-F939-D45D-4B62F413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AD339-7D29-9276-D01B-DCB35A0C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2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98393D2-FC68-0F13-AF47-91B2D220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056" y="1030670"/>
            <a:ext cx="4409954" cy="4067978"/>
          </a:xfrm>
        </p:spPr>
        <p:txBody>
          <a:bodyPr/>
          <a:lstStyle/>
          <a:p>
            <a:r>
              <a:rPr lang="en-US" dirty="0"/>
              <a:t>How much translation is there in Wikipedia?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Answer: 90% of Hausa Pages</a:t>
            </a:r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A17695FE-5D01-599E-23CD-F36DCFBC010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6259" y="70909"/>
            <a:ext cx="6869575" cy="6635158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0ADB4D-12E8-776A-9D5E-FD0AD5977D41}"/>
              </a:ext>
            </a:extLst>
          </p:cNvPr>
          <p:cNvSpPr/>
          <p:nvPr/>
        </p:nvSpPr>
        <p:spPr>
          <a:xfrm>
            <a:off x="1138603" y="4812151"/>
            <a:ext cx="756139" cy="25221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FD3A3-561A-7B38-E124-63314508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1F132838-9512-72AF-5863-C5056CCCAF5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2046" y="176233"/>
            <a:ext cx="7922870" cy="6375980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FC222-4BEF-DA3B-27E5-074A7701F96F}"/>
              </a:ext>
            </a:extLst>
          </p:cNvPr>
          <p:cNvSpPr/>
          <p:nvPr/>
        </p:nvSpPr>
        <p:spPr>
          <a:xfrm>
            <a:off x="277792" y="2054506"/>
            <a:ext cx="4930816" cy="34724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27D406-721C-2E79-672F-ACB9A71DE387}"/>
              </a:ext>
            </a:extLst>
          </p:cNvPr>
          <p:cNvSpPr/>
          <p:nvPr/>
        </p:nvSpPr>
        <p:spPr>
          <a:xfrm>
            <a:off x="277792" y="5856743"/>
            <a:ext cx="7407798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2C31C285-F281-94ED-20AB-140BA327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16" y="305787"/>
            <a:ext cx="4020109" cy="625350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0D9D911-7B91-B264-142E-B3B271F3188E}"/>
              </a:ext>
            </a:extLst>
          </p:cNvPr>
          <p:cNvSpPr/>
          <p:nvPr/>
        </p:nvSpPr>
        <p:spPr>
          <a:xfrm>
            <a:off x="8671368" y="1170326"/>
            <a:ext cx="5652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DFCEE0-7E50-6056-A4C8-6262CADD0F24}"/>
              </a:ext>
            </a:extLst>
          </p:cNvPr>
          <p:cNvSpPr/>
          <p:nvPr/>
        </p:nvSpPr>
        <p:spPr>
          <a:xfrm>
            <a:off x="10322690" y="3012630"/>
            <a:ext cx="12809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4690E-981D-4E2D-BD8E-DF02F990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3AED-F553-38DE-7E61-EE00257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ACCF-DA21-DD12-E478-429BCCA9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DB9A-0EC4-5361-C95F-D4FA6D31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003B-4050-FBAB-CCD4-955240EFAD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Part 1: Current Status &amp; Opportunities</a:t>
            </a:r>
          </a:p>
          <a:p>
            <a:r>
              <a:rPr lang="en-US" dirty="0"/>
              <a:t>Part 2: History</a:t>
            </a:r>
          </a:p>
          <a:p>
            <a:r>
              <a:rPr lang="en-US" dirty="0"/>
              <a:t>Part 3: Suggestions for future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B0D56-4A96-2025-5163-A6FC7995C5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  <a:p>
            <a:pPr lvl="1"/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Compositionality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ssociationism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(not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Gestalt)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Associations (PMI)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parallel corpora</a:t>
            </a:r>
          </a:p>
          <a:p>
            <a:pPr lvl="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speech corpora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Bounding Boxes (Vision)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BA65E-47F5-75E1-9852-1FFE2771D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7EDD6-25F2-A635-B768-1E8A1E61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29862-0B1A-797F-B3EE-3ECA9DE1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7FDEB-6BCB-F2C4-180C-045C0389768A}"/>
                  </a:ext>
                </a:extLst>
              </p:cNvPr>
              <p:cNvSpPr txBox="1"/>
              <p:nvPr/>
            </p:nvSpPr>
            <p:spPr>
              <a:xfrm>
                <a:off x="6019800" y="792915"/>
                <a:ext cx="5608066" cy="76347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𝑃𝑎𝑟𝑎𝑙𝑙𝑒𝑙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𝐶𝑜𝑟𝑝𝑜𝑟𝑎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𝐶𝑜𝑚𝑝𝑎𝑟𝑎𝑏𝑙𝑒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𝐶𝑜𝑟𝑝𝑜𝑟𝑎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𝐴𝑙𝑖𝑔𝑛𝑚𝑒𝑛𝑡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𝐺𝑒𝑠𝑡𝑎𝑙𝑡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7FDEB-6BCB-F2C4-180C-045C03897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792915"/>
                <a:ext cx="5608066" cy="763479"/>
              </a:xfrm>
              <a:prstGeom prst="rect">
                <a:avLst/>
              </a:prstGeom>
              <a:blipFill>
                <a:blip r:embed="rId2"/>
                <a:stretch>
                  <a:fillRect t="-8197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9FFB8-CF00-472B-8F2F-C4DA6F6C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AD42-42EA-AE76-336F-4D051DC1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Translation in Corpora/Resources</a:t>
            </a:r>
            <a:br>
              <a:rPr lang="en-US" dirty="0"/>
            </a:br>
            <a:r>
              <a:rPr lang="en-US" dirty="0"/>
              <a:t>(English is often used as a Pivot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765D4-8ED6-7628-3B78-FC47BEA7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recent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XNLI: translation of NLI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Wikipedia: more translation than one might have thought</a:t>
            </a:r>
          </a:p>
          <a:p>
            <a:r>
              <a:rPr lang="en-US" dirty="0"/>
              <a:t>Less recent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WordNet</a:t>
            </a:r>
          </a:p>
          <a:p>
            <a:pPr lvl="1"/>
            <a:r>
              <a:rPr lang="en-US" dirty="0"/>
              <a:t>NRC VAD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FE999-58A7-FB14-8875-41F326E5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D41CA-B7C4-1079-A312-F90A0B7E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3C8D6-D11E-A346-1FD6-8A8BCAD5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0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57CA7-5834-7AAE-13E5-AC5DE213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6DE16-925C-5096-C06C-B3D717856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6B1F-DD85-18E7-E5E3-DE6598328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wn.synset</a:t>
            </a:r>
            <a:r>
              <a:rPr lang="en-US" sz="1800" dirty="0"/>
              <a:t>('dog.n.01').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canis_familiaris</a:t>
            </a:r>
            <a:r>
              <a:rPr lang="en-US" sz="1600" dirty="0"/>
              <a:t>', '</a:t>
            </a:r>
            <a:r>
              <a:rPr lang="en-US" sz="1600" dirty="0" err="1"/>
              <a:t>chien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('cat.n.01').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['chat']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('house.n.01').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maison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('bank.n.01').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banque</a:t>
            </a:r>
            <a:r>
              <a:rPr lang="en-US" sz="1600" dirty="0"/>
              <a:t>', 'rive’]</a:t>
            </a:r>
          </a:p>
          <a:p>
            <a:r>
              <a:rPr lang="en-US" sz="2000" dirty="0"/>
              <a:t>Assumes English ontology is universal</a:t>
            </a:r>
          </a:p>
          <a:p>
            <a:pPr lvl="1"/>
            <a:r>
              <a:rPr lang="en-US" sz="1600" dirty="0"/>
              <a:t>Ontology: is-a links between </a:t>
            </a:r>
            <a:r>
              <a:rPr lang="en-US" sz="1600" dirty="0" err="1"/>
              <a:t>synsets</a:t>
            </a:r>
            <a:r>
              <a:rPr lang="en-US" sz="1600" dirty="0"/>
              <a:t>, etc.</a:t>
            </a:r>
            <a:endParaRPr lang="en-US" sz="2000" dirty="0"/>
          </a:p>
          <a:p>
            <a:r>
              <a:rPr lang="en-US" sz="2000" dirty="0"/>
              <a:t>Supports 32 languages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D61B5D-3BDB-B157-ACF8-AEDE948A5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Word Sense Disambiguation (WSD)</a:t>
            </a:r>
          </a:p>
        </p:txBody>
      </p:sp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851481DC-8668-8A7E-0D46-3F260306D5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22601" y="2505075"/>
            <a:ext cx="3482385" cy="368458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E3A7BF-A0B3-14D0-B8FF-B55D1973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EB6AB-7CE7-6826-2158-2ECB391C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38BE3-CF43-339C-72F6-449FA3B3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32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8D64CA-8CC3-8D3D-8DBD-C1BD753DC4BB}"/>
              </a:ext>
            </a:extLst>
          </p:cNvPr>
          <p:cNvSpPr/>
          <p:nvPr/>
        </p:nvSpPr>
        <p:spPr>
          <a:xfrm>
            <a:off x="7022601" y="2720229"/>
            <a:ext cx="3429001" cy="41710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A1A22-A899-D992-B230-6F80E060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135629-7AAB-3A11-96A0-F8E9EEBD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  <a:br>
              <a:rPr lang="en-US" dirty="0"/>
            </a:br>
            <a:r>
              <a:rPr lang="en-US" dirty="0"/>
              <a:t>NRC-VAD (Uses Google Translate)</a:t>
            </a:r>
          </a:p>
        </p:txBody>
      </p:sp>
      <p:pic>
        <p:nvPicPr>
          <p:cNvPr id="10" name="Content Placeholder 9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9B21599B-6401-66CD-BF42-A4D8B27937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4350" y="1682749"/>
            <a:ext cx="5611649" cy="2930133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9FA48E7-8F35-99E9-6CAA-BC7CB69E88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5947567"/>
              </p:ext>
            </p:extLst>
          </p:nvPr>
        </p:nvGraphicFramePr>
        <p:xfrm>
          <a:off x="6172198" y="1825627"/>
          <a:ext cx="5925005" cy="3808616"/>
        </p:xfrm>
        <a:graphic>
          <a:graphicData uri="http://schemas.openxmlformats.org/drawingml/2006/table">
            <a:tbl>
              <a:tblPr/>
              <a:tblGrid>
                <a:gridCol w="1185001">
                  <a:extLst>
                    <a:ext uri="{9D8B030D-6E8A-4147-A177-3AD203B41FA5}">
                      <a16:colId xmlns:a16="http://schemas.microsoft.com/office/drawing/2014/main" val="2393258432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1271285127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751249853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528000624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1008338679"/>
                    </a:ext>
                  </a:extLst>
                </a:gridCol>
              </a:tblGrid>
              <a:tr h="550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English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Arousal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Dominance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72976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1939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00529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ardvark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aardvark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36851"/>
                  </a:ext>
                </a:extLst>
              </a:tr>
              <a:tr h="550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abin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mamaki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57889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0275"/>
                  </a:ext>
                </a:extLst>
              </a:tr>
              <a:tr h="54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1811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DACEF7-D25E-3430-ECE4-6CC9DAE1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6885E-7F3F-8937-BEA0-4FAF08B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A771-7321-8388-C143-EBD98708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D4433AEC-185A-96F9-3F92-B3DAC4DD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7" y="4549775"/>
            <a:ext cx="5334000" cy="2171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266C6C-E48C-0709-6048-0A02DB873B32}"/>
              </a:ext>
            </a:extLst>
          </p:cNvPr>
          <p:cNvSpPr/>
          <p:nvPr/>
        </p:nvSpPr>
        <p:spPr>
          <a:xfrm>
            <a:off x="6095999" y="1690688"/>
            <a:ext cx="1254202" cy="40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B07F-DA9A-270C-1CF1-C14C1C3F482E}"/>
              </a:ext>
            </a:extLst>
          </p:cNvPr>
          <p:cNvSpPr/>
          <p:nvPr/>
        </p:nvSpPr>
        <p:spPr>
          <a:xfrm>
            <a:off x="700746" y="1027906"/>
            <a:ext cx="8294499" cy="72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CB084-9093-AB0D-774D-E6FD3DBBDC71}"/>
              </a:ext>
            </a:extLst>
          </p:cNvPr>
          <p:cNvSpPr txBox="1"/>
          <p:nvPr/>
        </p:nvSpPr>
        <p:spPr>
          <a:xfrm>
            <a:off x="6676433" y="5918504"/>
            <a:ext cx="520501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Assumes English ontology is universal</a:t>
            </a:r>
          </a:p>
        </p:txBody>
      </p:sp>
    </p:spTree>
    <p:extLst>
      <p:ext uri="{BB962C8B-B14F-4D97-AF65-F5344CB8AC3E}">
        <p14:creationId xmlns:p14="http://schemas.microsoft.com/office/powerpoint/2010/main" val="18496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630E-BF1A-DDF8-7E85-8913A8DA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A40D-1794-0685-2EB8-27A1D672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304D-459A-BA36-5D71-E20663F3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Parallel 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Translation (MT)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Sense Disambiguation (WSD)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Inappropriate Uses of Translation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Biases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25DEA-3553-334A-EB4F-4D1181A3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1E07-11C0-9A39-93D0-9F4AE5B5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FFCB1-217D-37BB-620E-93038799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6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2A9D-A11A-EFA6-A6EC-AF2B92DC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(Bilingual Lexicon Induction) MUSE Task: </a:t>
            </a:r>
            <a:br>
              <a:rPr lang="en-US" dirty="0"/>
            </a:br>
            <a:r>
              <a:rPr lang="en-US" dirty="0"/>
              <a:t>An Application of Comparable Corpora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Inputs</a:t>
                </a:r>
              </a:p>
              <a:p>
                <a:pPr lvl="1"/>
                <a:r>
                  <a:rPr lang="en-US" dirty="0"/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words to vectors</a:t>
                </a:r>
              </a:p>
              <a:p>
                <a:pPr lvl="1"/>
                <a:r>
                  <a:rPr lang="en-US" dirty="0"/>
                  <a:t>Gold set of bilingual </a:t>
                </a:r>
                <a:r>
                  <a:rPr lang="en-US" dirty="0" err="1"/>
                  <a:t>dict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2"/>
                <a:r>
                  <a:rPr lang="en-US" dirty="0"/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split into test and train</a:t>
                </a:r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Inference</a:t>
                </a:r>
              </a:p>
              <a:p>
                <a:pPr lvl="1"/>
                <a:r>
                  <a:rPr lang="en-US" dirty="0"/>
                  <a:t>Given word </a:t>
                </a:r>
                <a:r>
                  <a:rPr lang="en-US" i="1" dirty="0"/>
                  <a:t>w</a:t>
                </a:r>
                <a:r>
                  <a:rPr lang="en-US" dirty="0"/>
                  <a:t> in source lang</a:t>
                </a:r>
              </a:p>
              <a:p>
                <a:pPr lvl="1"/>
                <a:r>
                  <a:rPr lang="en-US" dirty="0"/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751B92CC-B904-98C2-6F2F-05B0C5BEB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16295" y="1825625"/>
            <a:ext cx="5550259" cy="39001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0BDEF-3F68-6596-57C5-76A8FC09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D46C7-77D9-5276-A71E-F5E019D3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65B18-0739-E162-55FA-00295938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2E85F3-D46C-023B-DF8A-6FA8AFFE9EBF}"/>
              </a:ext>
            </a:extLst>
          </p:cNvPr>
          <p:cNvSpPr/>
          <p:nvPr/>
        </p:nvSpPr>
        <p:spPr>
          <a:xfrm>
            <a:off x="6438899" y="3315246"/>
            <a:ext cx="3461997" cy="48235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60FCE9-BD63-143F-F9A7-870C78F73AAD}"/>
              </a:ext>
            </a:extLst>
          </p:cNvPr>
          <p:cNvSpPr/>
          <p:nvPr/>
        </p:nvSpPr>
        <p:spPr>
          <a:xfrm>
            <a:off x="6316295" y="4370745"/>
            <a:ext cx="5636532" cy="140003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6230-E9A5-85BE-1681-6F43C392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1F19-3995-70F8-833E-8C4246CA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MUSE Task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C1C5D8-92FF-1AEC-1BCC-821CD638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maps words to vectors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Gold set of bilingual 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dict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are split into test and train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Training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Inference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Given word </a:t>
                </a:r>
                <a:r>
                  <a:rPr lang="en-US" i="1" dirty="0">
                    <a:solidFill>
                      <a:schemeClr val="bg2">
                        <a:lumMod val="75000"/>
                      </a:schemeClr>
                    </a:solidFill>
                  </a:rPr>
                  <a:t>w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in source lang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F7FD-64DA-0EC4-C7C3-3C5F18190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Gold Dictionary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A97E0080-D9A1-4178-3882-48F066A332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30943" y="2505075"/>
            <a:ext cx="3465701" cy="36845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F075-12EF-0BE1-A073-E261920D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E01FD-7FBE-AF2F-596D-A59F6E44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065B6-32AF-71CB-AE36-C948F10D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6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069D-FBF2-0E6C-B365-5327E863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MUSE Task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Word Sense Disambiguation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4D3402-2601-FDCA-F010-AD95314BC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WSD (Gale et al.,1992)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91C676-2585-23A9-58FD-6FF081DF3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(Gold)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D216EE76-69C6-0363-F27E-0D655FA668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75414"/>
            <a:ext cx="3771900" cy="4010126"/>
          </a:xfrm>
        </p:spPr>
      </p:pic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5033C202-0139-28A0-EA8D-986FE49C9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67485" y="2650147"/>
            <a:ext cx="3694611" cy="3909137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521E3C-C4A1-AAD9-2BA5-D5DDDAC6AA01}"/>
              </a:ext>
            </a:extLst>
          </p:cNvPr>
          <p:cNvSpPr/>
          <p:nvPr/>
        </p:nvSpPr>
        <p:spPr>
          <a:xfrm>
            <a:off x="3003408" y="3117294"/>
            <a:ext cx="671778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F091D5-BB15-254F-7B50-C166B330C4C9}"/>
              </a:ext>
            </a:extLst>
          </p:cNvPr>
          <p:cNvSpPr/>
          <p:nvPr/>
        </p:nvSpPr>
        <p:spPr>
          <a:xfrm>
            <a:off x="7346808" y="2858075"/>
            <a:ext cx="1726854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10B7D4-E970-1D9A-98DE-A57695550435}"/>
              </a:ext>
            </a:extLst>
          </p:cNvPr>
          <p:cNvSpPr/>
          <p:nvPr/>
        </p:nvSpPr>
        <p:spPr>
          <a:xfrm>
            <a:off x="8154867" y="6306124"/>
            <a:ext cx="918796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C38802-AEFB-7EF6-D8D3-36A555317E2F}"/>
              </a:ext>
            </a:extLst>
          </p:cNvPr>
          <p:cNvSpPr/>
          <p:nvPr/>
        </p:nvSpPr>
        <p:spPr>
          <a:xfrm>
            <a:off x="6280262" y="5614462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0148F50-A038-E08D-9C1D-03D79EDDE979}"/>
              </a:ext>
            </a:extLst>
          </p:cNvPr>
          <p:cNvSpPr/>
          <p:nvPr/>
        </p:nvSpPr>
        <p:spPr>
          <a:xfrm>
            <a:off x="9385788" y="5237404"/>
            <a:ext cx="1670538" cy="563809"/>
          </a:xfrm>
          <a:prstGeom prst="wedgeRoundRectCallout">
            <a:avLst>
              <a:gd name="adj1" fmla="val -113175"/>
              <a:gd name="adj2" fmla="val 273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78F4F-3022-316E-D3AB-5572751A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FF8523-D2F9-3054-1A96-8C24D472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83475D-8126-F268-A432-CA196CF8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ADFF-2725-4CEC-311F-FC085B78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27245688-A021-A87C-638D-98F298ABE3A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468923" y="156031"/>
            <a:ext cx="3771900" cy="4010025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F8AA19-166A-F0BE-B6DA-9E4BF2F250FA}"/>
              </a:ext>
            </a:extLst>
          </p:cNvPr>
          <p:cNvSpPr/>
          <p:nvPr/>
        </p:nvSpPr>
        <p:spPr>
          <a:xfrm>
            <a:off x="618017" y="3192276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2317FED-AE16-7643-A1F5-6F28FC16D1B3}"/>
              </a:ext>
            </a:extLst>
          </p:cNvPr>
          <p:cNvSpPr/>
          <p:nvPr/>
        </p:nvSpPr>
        <p:spPr>
          <a:xfrm>
            <a:off x="3511355" y="2531084"/>
            <a:ext cx="1670538" cy="563809"/>
          </a:xfrm>
          <a:prstGeom prst="wedgeRoundRectCallout">
            <a:avLst>
              <a:gd name="adj1" fmla="val -101860"/>
              <a:gd name="adj2" fmla="val 74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pic>
        <p:nvPicPr>
          <p:cNvPr id="16" name="Picture 1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19A35A0-54F2-2BFD-DF0C-063A4812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5" y="4193335"/>
            <a:ext cx="8544780" cy="255322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8524A3-733E-28C8-E1F7-A0CF283EF553}"/>
              </a:ext>
            </a:extLst>
          </p:cNvPr>
          <p:cNvSpPr/>
          <p:nvPr/>
        </p:nvSpPr>
        <p:spPr>
          <a:xfrm>
            <a:off x="3702652" y="4398287"/>
            <a:ext cx="1479241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17E6957-87E2-2CCB-CD08-AA147357E6A6}"/>
              </a:ext>
            </a:extLst>
          </p:cNvPr>
          <p:cNvSpPr/>
          <p:nvPr/>
        </p:nvSpPr>
        <p:spPr>
          <a:xfrm>
            <a:off x="6514725" y="4398287"/>
            <a:ext cx="1631348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97,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21 – 73,471 = 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3,5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Gem </a:t>
                </a:r>
                <a:r>
                  <a:rPr lang="en-US" dirty="0" err="1"/>
                  <a:t>dict</a:t>
                </a:r>
                <a:r>
                  <a:rPr lang="en-US" dirty="0"/>
                  <a:t> has 20k words</a:t>
                </a:r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  <a:blipFill>
                <a:blip r:embed="rId5"/>
                <a:stretch>
                  <a:fillRect l="-1956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A93E981-811F-0340-1E69-0F839117789C}"/>
              </a:ext>
            </a:extLst>
          </p:cNvPr>
          <p:cNvSpPr/>
          <p:nvPr/>
        </p:nvSpPr>
        <p:spPr>
          <a:xfrm>
            <a:off x="8350178" y="2519709"/>
            <a:ext cx="2385230" cy="1106658"/>
          </a:xfrm>
          <a:prstGeom prst="wedgeRoundRectCallout">
            <a:avLst>
              <a:gd name="adj1" fmla="val -61312"/>
              <a:gd name="adj2" fmla="val 1126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FastText</a:t>
            </a:r>
            <a:r>
              <a:rPr lang="en-US" sz="2400" dirty="0"/>
              <a:t> embeddings use spelling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5BB159-43E3-E7B9-F2A9-7E839317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E2008-D3CB-D3D7-92A3-2D130AC0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B519F-5CF8-A453-5620-79234E33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15AEF-0635-59C2-E491-C682666A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0F6-8036-A4FE-0F1F-A683D893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32ECD-1D23-9BDF-E807-F88F5C3C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Parallel Corpora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Machine Translation (MT)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 Sense Disambiguation (WSD)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Inappropriate Uses of Translation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Biases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169F5-5D52-1676-A0AE-FD146440B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2A3FF-281A-EA34-AC1B-8F3B010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03AC-283C-E0D3-39DE-EE0A5F34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5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8190C6-643D-3232-2183-8AA52C71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Status: 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F4BE-CA5B-AC99-BE8A-C2C95482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success of chat bots in many languages demonstrates </a:t>
            </a:r>
          </a:p>
          <a:p>
            <a:pPr lvl="1"/>
            <a:r>
              <a:rPr lang="en-US" dirty="0"/>
              <a:t>the power of comparable corpora (CC) </a:t>
            </a:r>
          </a:p>
          <a:p>
            <a:pPr lvl="1"/>
            <a:r>
              <a:rPr lang="en-US" dirty="0"/>
              <a:t>and pivoting via English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5F325-2A24-C00D-23B8-2C74607203DE}"/>
              </a:ext>
            </a:extLst>
          </p:cNvPr>
          <p:cNvSpPr txBox="1"/>
          <p:nvPr/>
        </p:nvSpPr>
        <p:spPr>
          <a:xfrm>
            <a:off x="1160586" y="27212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52365-26C8-C384-AFDF-E30EFC99C04F}"/>
              </a:ext>
            </a:extLst>
          </p:cNvPr>
          <p:cNvSpPr txBox="1"/>
          <p:nvPr/>
        </p:nvSpPr>
        <p:spPr>
          <a:xfrm>
            <a:off x="1182566" y="23070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👍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1980F-8564-DAD6-A4B3-D94D83B4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70E70-16CD-E761-F9F6-FB0DDBEB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B76DE-042E-BFC4-BCD1-2BDA7604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49518-7C5C-45CF-F90D-1063598F3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B278-AD44-F960-3392-9F6BBF7F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7957-F12E-0CFD-82C0-1F9E30CC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Part 1: Current Status &amp; Opportunities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Part 2: History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Part 3: Suggestions for future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60AD9-4ED3-3B67-C344-05E29381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536B7-6370-A111-DD1B-94896457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3C93E-8A8C-044C-11AB-1521E1DF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98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2F45-3112-BCA1-1238-A1E0775B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393646-B4D7-1164-0B4C-F35AB64A6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D893-BFC5-D6B3-A118-B00BA1736E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pPr lvl="1"/>
            <a:r>
              <a:rPr lang="en-US" dirty="0"/>
              <a:t>Comparisons at word level</a:t>
            </a:r>
          </a:p>
          <a:p>
            <a:r>
              <a:rPr lang="en-US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as well as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Word, Doc </a:t>
            </a:r>
            <a:r>
              <a:rPr lang="en-US" dirty="0">
                <a:sym typeface="Wingdings" pitchFamily="2" charset="2"/>
              </a:rPr>
              <a:t> Image, Audio, Video</a:t>
            </a:r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CC: Bursting Anglocentric Biases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D9E910-4E94-06C0-2A6C-EDF53AA19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Larger Themes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C24C9-D729-B19F-74BC-0FA39925AA8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Distributional Hypothesis</a:t>
            </a:r>
          </a:p>
          <a:p>
            <a:r>
              <a:rPr lang="en-US" dirty="0"/>
              <a:t>Compositionality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ssociationism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Gestalt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Associations (PMI)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Bounding Boxes (Vision)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parallel corpora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speech corpora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443D6-7683-17BC-75E1-8BF154DC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87EE1-0002-0FC4-7D4E-6EACBB60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A878D-478B-E438-3EDC-FF6B0281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4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0FC26A-FB37-61C8-5059-CC615E44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https://en.wikipedia.org/wiki/Gestalt_psychology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3C74A1-CC31-D235-E8B8-0A306C11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atomism,” also known as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elementalism,’’ 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all knowledge, even complex abstract ideas, is built from simple, elementary constituents</a:t>
            </a: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“sensationalism,”</a:t>
            </a:r>
          </a:p>
          <a:p>
            <a:pPr lvl="1"/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view that the simplest constituents—the atoms of thought—are elementary </a:t>
            </a:r>
            <a:r>
              <a:rPr lang="en-US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3" tooltip="Sense 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sense impressions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associationism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,”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view that more complex ideas arise 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the association of simpler ideas.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C9215-4492-1A75-480E-7C751B9E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94A46-36D8-7AE4-0733-D7BFA84F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15D84-9FBD-54C8-259E-9373983F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1BFCBD-4E01-A5A5-81E3-361ED850AC64}"/>
              </a:ext>
            </a:extLst>
          </p:cNvPr>
          <p:cNvSpPr/>
          <p:nvPr/>
        </p:nvSpPr>
        <p:spPr>
          <a:xfrm>
            <a:off x="2989085" y="5747103"/>
            <a:ext cx="3460306" cy="519553"/>
          </a:xfrm>
          <a:prstGeom prst="wedgeRoundRectCallout">
            <a:avLst>
              <a:gd name="adj1" fmla="val -28394"/>
              <a:gd name="adj2" fmla="val -956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PMI: Word Associations</a:t>
            </a:r>
          </a:p>
        </p:txBody>
      </p:sp>
    </p:spTree>
    <p:extLst>
      <p:ext uri="{BB962C8B-B14F-4D97-AF65-F5344CB8AC3E}">
        <p14:creationId xmlns:p14="http://schemas.microsoft.com/office/powerpoint/2010/main" val="885597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AAEC-7E88-98DE-4D57-89925A120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923CF9-4DC5-4E73-2449-8DA95BFF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(Over)-Simplifies Lexicon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5845C-4ED3-7E81-C416-81EB1D41AC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Compositionality</a:t>
            </a:r>
          </a:p>
          <a:p>
            <a:pPr lvl="1"/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Word-for-Word</a:t>
            </a:r>
          </a:p>
          <a:p>
            <a:pPr lvl="1"/>
            <a:r>
              <a:rPr lang="en-US" dirty="0"/>
              <a:t>Associationism (far from Gestalt)</a:t>
            </a:r>
          </a:p>
          <a:p>
            <a:r>
              <a:rPr lang="en-US" dirty="0"/>
              <a:t>BLI assumes word-for-word translations (no phrases)</a:t>
            </a:r>
          </a:p>
          <a:p>
            <a:pPr lvl="1"/>
            <a:r>
              <a:rPr lang="en-US" i="1" dirty="0"/>
              <a:t>ask for</a:t>
            </a:r>
          </a:p>
          <a:p>
            <a:pPr lvl="1"/>
            <a:r>
              <a:rPr lang="en-US" i="1" dirty="0"/>
              <a:t>request </a:t>
            </a:r>
          </a:p>
          <a:p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Corpora are all we need</a:t>
            </a:r>
          </a:p>
          <a:p>
            <a:pPr lvl="2"/>
            <a:r>
              <a:rPr lang="en-US" i="1" dirty="0"/>
              <a:t>You shall know a word by the company it keeps </a:t>
            </a:r>
            <a:r>
              <a:rPr lang="en-US" dirty="0"/>
              <a:t>– Firth (1957)</a:t>
            </a:r>
            <a:endParaRPr lang="en-US" i="1" dirty="0"/>
          </a:p>
          <a:p>
            <a:pPr lvl="1"/>
            <a:r>
              <a:rPr lang="en-US" dirty="0"/>
              <a:t>No semantics, etymology, etc.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ECD9C3-35BB-91B6-D7F3-48ABF3DF9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itchFamily="2" charset="2"/>
              </a:rPr>
              <a:t>History has implications for contemporary language</a:t>
            </a:r>
          </a:p>
          <a:p>
            <a:pPr lvl="1"/>
            <a:r>
              <a:rPr lang="en-US" dirty="0">
                <a:sym typeface="Wingdings" pitchFamily="2" charset="2"/>
              </a:rPr>
              <a:t>But may be hard </a:t>
            </a:r>
          </a:p>
          <a:p>
            <a:pPr lvl="2"/>
            <a:r>
              <a:rPr lang="en-US" dirty="0">
                <a:sym typeface="Wingdings" pitchFamily="2" charset="2"/>
              </a:rPr>
              <a:t>to infer history from a corpus </a:t>
            </a:r>
          </a:p>
          <a:p>
            <a:pPr lvl="2"/>
            <a:r>
              <a:rPr lang="en-US" dirty="0">
                <a:sym typeface="Wingdings" pitchFamily="2" charset="2"/>
              </a:rPr>
              <a:t>of contemporary language</a:t>
            </a:r>
            <a:endParaRPr lang="en-US" dirty="0"/>
          </a:p>
          <a:p>
            <a:r>
              <a:rPr lang="en-US" dirty="0"/>
              <a:t>Etymology</a:t>
            </a:r>
          </a:p>
          <a:p>
            <a:pPr lvl="1"/>
            <a:r>
              <a:rPr lang="en-US" dirty="0"/>
              <a:t>1066 Norman Conquest</a:t>
            </a:r>
          </a:p>
          <a:p>
            <a:pPr lvl="2"/>
            <a:r>
              <a:rPr lang="en-US" dirty="0"/>
              <a:t>For a few hundred years</a:t>
            </a:r>
          </a:p>
          <a:p>
            <a:pPr lvl="3"/>
            <a:r>
              <a:rPr lang="en-US" dirty="0"/>
              <a:t>Peasants spoke Anglo-Saxon</a:t>
            </a:r>
          </a:p>
          <a:p>
            <a:pPr lvl="3"/>
            <a:r>
              <a:rPr lang="en-US" dirty="0"/>
              <a:t>Aristocracy spoke French</a:t>
            </a:r>
          </a:p>
          <a:p>
            <a:pPr lvl="2"/>
            <a:r>
              <a:rPr lang="en-US" dirty="0"/>
              <a:t>English </a:t>
            </a:r>
            <a:r>
              <a:rPr lang="en-US" dirty="0">
                <a:sym typeface="Wingdings" pitchFamily="2" charset="2"/>
              </a:rPr>
              <a:t> Anglo-Saxon + French</a:t>
            </a:r>
            <a:endParaRPr lang="en-US" dirty="0"/>
          </a:p>
          <a:p>
            <a:pPr lvl="2"/>
            <a:r>
              <a:rPr lang="en-US" dirty="0"/>
              <a:t>Word from French: higher register</a:t>
            </a:r>
          </a:p>
          <a:p>
            <a:pPr lvl="1"/>
            <a:r>
              <a:rPr lang="en-US" dirty="0">
                <a:sym typeface="Wingdings" pitchFamily="2" charset="2"/>
              </a:rPr>
              <a:t>Peasants raise </a:t>
            </a:r>
          </a:p>
          <a:p>
            <a:pPr lvl="2"/>
            <a:r>
              <a:rPr lang="en-US" i="1" dirty="0">
                <a:sym typeface="Wingdings" pitchFamily="2" charset="2"/>
              </a:rPr>
              <a:t>cows, calf, swine </a:t>
            </a:r>
            <a:r>
              <a:rPr lang="en-US" dirty="0">
                <a:sym typeface="Wingdings" pitchFamily="2" charset="2"/>
              </a:rPr>
              <a:t>(Anglo-Saxon)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 aristocracy can eat </a:t>
            </a:r>
          </a:p>
          <a:p>
            <a:pPr lvl="2"/>
            <a:r>
              <a:rPr lang="en-US" i="1" dirty="0">
                <a:sym typeface="Wingdings" pitchFamily="2" charset="2"/>
              </a:rPr>
              <a:t>beef, veal, pork </a:t>
            </a:r>
            <a:r>
              <a:rPr lang="en-US" dirty="0">
                <a:sym typeface="Wingdings" pitchFamily="2" charset="2"/>
              </a:rPr>
              <a:t>(French)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8E9F1-E3C6-739E-6BC9-190C613F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BEAD1-A6B5-4887-989A-55659ED0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9C5B-FAEF-C79C-FB6F-F55A588A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CBF73-B30C-8DCC-58EE-0192DC08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386A-5066-AADA-83D6-CD61A2A30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Distributional hypothesis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 are all we need</a:t>
            </a:r>
          </a:p>
          <a:p>
            <a:pPr lvl="2"/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You shall know a word by the company it keeps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– Firth (1957)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 semantics, etymology, etc.</a:t>
            </a:r>
          </a:p>
          <a:p>
            <a:r>
              <a:rPr lang="en-US" dirty="0"/>
              <a:t>PMI (pointwise mutual info)</a:t>
            </a:r>
          </a:p>
          <a:p>
            <a:pPr lvl="1"/>
            <a:r>
              <a:rPr lang="en-US" dirty="0"/>
              <a:t>Church &amp; Hanks (1990)</a:t>
            </a:r>
          </a:p>
          <a:p>
            <a:pPr lvl="1"/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BERT/LLMs</a:t>
            </a:r>
          </a:p>
          <a:p>
            <a:pPr lvl="1"/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2"/>
            <a:r>
              <a:rPr lang="en-US" dirty="0">
                <a:sym typeface="Wingdings" pitchFamily="2" charset="2"/>
              </a:rPr>
              <a:t>Prob that two words appear near one another, normalized by chance</a:t>
            </a:r>
          </a:p>
          <a:p>
            <a:pPr lvl="2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Tout </a:t>
            </a:r>
            <a:r>
              <a:rPr lang="en-US" i="1" dirty="0" err="1">
                <a:sym typeface="Wingdings" pitchFamily="2" charset="2"/>
              </a:rPr>
              <a:t>marche</a:t>
            </a:r>
            <a:r>
              <a:rPr lang="en-US" i="1" dirty="0">
                <a:sym typeface="Wingdings" pitchFamily="2" charset="2"/>
              </a:rPr>
              <a:t> 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Everything works fine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72426"/>
            <a:ext cx="5349534" cy="23239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4BEDD-B53F-651C-C439-A3554F3E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4164-ACA2-7D5F-A743-BBB54242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Can we capture the following with vector space models?</a:t>
                </a:r>
              </a:p>
              <a:p>
                <a:pPr lvl="1"/>
                <a:r>
                  <a:rPr lang="en-US" dirty="0"/>
                  <a:t>Etymology</a:t>
                </a:r>
              </a:p>
              <a:p>
                <a:pPr lvl="1"/>
                <a:r>
                  <a:rPr lang="en-US" dirty="0"/>
                  <a:t>Register</a:t>
                </a:r>
              </a:p>
              <a:p>
                <a:pPr lvl="1"/>
                <a:r>
                  <a:rPr lang="en-US" dirty="0"/>
                  <a:t>More than symmetry (cos)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equivalence relations: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/>
                  <a:t>partial orders: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(is-a)</a:t>
                </a:r>
              </a:p>
              <a:p>
                <a:pPr lvl="2"/>
                <a:r>
                  <a:rPr lang="en-US" dirty="0"/>
                  <a:t>anti-symmetric: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(not)</a:t>
                </a:r>
              </a:p>
              <a:p>
                <a:pPr lvl="1"/>
                <a:r>
                  <a:rPr lang="en-US" dirty="0"/>
                  <a:t>Diff between collocation &amp; BT</a:t>
                </a:r>
              </a:p>
              <a:p>
                <a:pPr lvl="2"/>
                <a:r>
                  <a:rPr lang="en-US" dirty="0"/>
                  <a:t>Collocations (within language)</a:t>
                </a:r>
              </a:p>
              <a:p>
                <a:pPr lvl="2"/>
                <a:r>
                  <a:rPr lang="en-US" dirty="0"/>
                  <a:t>BT: </a:t>
                </a:r>
                <a:r>
                  <a:rPr lang="en-US" dirty="0" err="1"/>
                  <a:t>Backtrans</a:t>
                </a:r>
                <a:r>
                  <a:rPr lang="en-US" dirty="0"/>
                  <a:t> (across languages)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BCDC495D-4A84-F983-5DCC-0ED3C3710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1" y="1873066"/>
            <a:ext cx="5564993" cy="24175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19A60-30A7-5B4D-C3C6-15370CE4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F3819-CEC2-39D9-39B9-7CEF0827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64F5-BC81-111B-B679-0F3CC6C5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BC5D2-47F8-0EE4-7C19-560C2575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0F7-062D-68CC-96D0-2E3544F7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4DEB7A-158D-298F-89CE-E28C42E0E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8D78-87B8-72BB-8E9A-910AD5595E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as well as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Word, Doc </a:t>
            </a:r>
            <a:r>
              <a:rPr lang="en-US" dirty="0">
                <a:sym typeface="Wingdings" pitchFamily="2" charset="2"/>
              </a:rPr>
              <a:t> Image, Audio, Video</a:t>
            </a:r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CC: Bursting Anglocentric Biases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4CF9EE-E38D-801E-310B-B44C3A26B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Larger Themes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171D1B-EE05-DA97-DD1A-3DF8BCCDB3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Distributional Hypothesis</a:t>
            </a:r>
          </a:p>
          <a:p>
            <a:r>
              <a:rPr lang="en-US" dirty="0"/>
              <a:t>Compositionality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ssociationism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Gestalt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Associations (PMI)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Bounding Boxes (Vision)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parallel corpora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speech corpora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DD095-AFC3-9A95-E6F9-EF40332D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B8488-DCF7-ED63-D038-7190BD84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058A3-7A2F-E9FD-1D91-BF3EA685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1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B21-231C-498D-979A-DA1B3DB3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E4175-FC77-E90F-0955-8390755726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two papers</a:t>
            </a:r>
          </a:p>
          <a:p>
            <a:pPr lvl="1"/>
            <a:r>
              <a:rPr lang="en-US" dirty="0"/>
              <a:t>maybe in the same language </a:t>
            </a:r>
          </a:p>
          <a:p>
            <a:pPr lvl="1"/>
            <a:r>
              <a:rPr lang="en-US" dirty="0"/>
              <a:t>(and maybe not)</a:t>
            </a:r>
          </a:p>
          <a:p>
            <a:r>
              <a:rPr lang="en-US" dirty="0"/>
              <a:t>Output snippets</a:t>
            </a:r>
          </a:p>
          <a:p>
            <a:pPr lvl="1"/>
            <a:r>
              <a:rPr lang="en-US" dirty="0"/>
              <a:t>summaries of each paper</a:t>
            </a:r>
          </a:p>
          <a:p>
            <a:pPr lvl="1"/>
            <a:r>
              <a:rPr lang="en-US" dirty="0"/>
              <a:t>as well as </a:t>
            </a:r>
          </a:p>
          <a:p>
            <a:pPr lvl="2"/>
            <a:r>
              <a:rPr lang="en-US" dirty="0"/>
              <a:t>similarities and </a:t>
            </a:r>
          </a:p>
          <a:p>
            <a:pPr lvl="2"/>
            <a:r>
              <a:rPr lang="en-US" dirty="0"/>
              <a:t>differences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65845-3285-64F7-463D-D4EE278F23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Chatbots are ok </a:t>
            </a:r>
          </a:p>
          <a:p>
            <a:pPr lvl="1"/>
            <a:r>
              <a:rPr lang="en-US" dirty="0"/>
              <a:t>at summarization</a:t>
            </a:r>
          </a:p>
          <a:p>
            <a:pPr lvl="1"/>
            <a:r>
              <a:rPr lang="en-US" dirty="0"/>
              <a:t>though not as good as </a:t>
            </a:r>
            <a:r>
              <a:rPr lang="en-US" dirty="0" err="1"/>
              <a:t>tldr</a:t>
            </a:r>
            <a:endParaRPr lang="en-US" dirty="0"/>
          </a:p>
          <a:p>
            <a:r>
              <a:rPr lang="en-US" dirty="0"/>
              <a:t>Chatbots are not ok</a:t>
            </a:r>
          </a:p>
          <a:p>
            <a:pPr lvl="1"/>
            <a:r>
              <a:rPr lang="en-US" dirty="0"/>
              <a:t>on similarities and</a:t>
            </a:r>
          </a:p>
          <a:p>
            <a:pPr lvl="1"/>
            <a:r>
              <a:rPr lang="en-US" dirty="0"/>
              <a:t>differences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01BD5-72D5-A280-FB13-C4F346C1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70C7-0D0F-EE83-DCAE-CCCDF786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6BA10-7163-42BC-810C-C0E6F820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57B8A-06E8-EC85-2701-4982D65C1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7209-2DE8-9728-99E3-1151AE76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Transfer Learning:</a:t>
            </a:r>
            <a:br>
              <a:rPr lang="en-US" sz="4400" dirty="0"/>
            </a:br>
            <a:r>
              <a:rPr lang="en-US" sz="4400" dirty="0"/>
              <a:t>Bootstrap LLMs to more languages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292BE8AA-749E-12F3-2878-4F12905E4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F96E0-A3FF-A157-1F0E-E1B550236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>
            <a:normAutofit fontScale="92500"/>
          </a:bodyPr>
          <a:lstStyle/>
          <a:p>
            <a:r>
              <a:rPr lang="en-US" dirty="0"/>
              <a:t>Good News</a:t>
            </a:r>
          </a:p>
          <a:p>
            <a:pPr lvl="1"/>
            <a:r>
              <a:rPr lang="en-US" dirty="0"/>
              <a:t>There are lots of papers in Semantic Scholar (S2)</a:t>
            </a:r>
          </a:p>
          <a:p>
            <a:pPr lvl="1"/>
            <a:r>
              <a:rPr lang="en-US" dirty="0"/>
              <a:t>in many languages</a:t>
            </a:r>
          </a:p>
          <a:p>
            <a:pPr lvl="1"/>
            <a:r>
              <a:rPr lang="en-US" dirty="0"/>
              <a:t>mostly translation-free</a:t>
            </a:r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Find comparable papers in high-resource languages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EB73EF-C457-640B-D527-5B9ADCF390A9}"/>
              </a:ext>
            </a:extLst>
          </p:cNvPr>
          <p:cNvSpPr/>
          <p:nvPr/>
        </p:nvSpPr>
        <p:spPr>
          <a:xfrm>
            <a:off x="2401391" y="252901"/>
            <a:ext cx="996836" cy="656553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685C0-66A1-29CE-4F4B-7E61CDA5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C456C-132F-7EC3-EAB8-E43DF4B6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DCF5C-A977-2735-97F9-FA1EC70F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E12CD-5CD9-D772-82B4-C7775D5F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288B6D-D71B-2744-C67D-A4351659E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Comparable Papers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7ED565-9E0A-B813-B306-1EBCF9BB84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Input: paper id</a:t>
            </a:r>
          </a:p>
          <a:p>
            <a:pPr lvl="1"/>
            <a:r>
              <a:rPr lang="en-US" dirty="0"/>
              <a:t>Output: Similar papers</a:t>
            </a:r>
          </a:p>
          <a:p>
            <a:pPr lvl="1"/>
            <a:endParaRPr lang="en-US" dirty="0"/>
          </a:p>
          <a:p>
            <a:r>
              <a:rPr lang="en-US" dirty="0"/>
              <a:t>Similar to recommendations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A3FDBA-4EFC-0928-8E41-F7D090802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Compare and Contrast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42D8D50-4EF4-9673-F3A7-B581CDAB2D7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Input: two paper ids</a:t>
            </a:r>
          </a:p>
          <a:p>
            <a:pPr lvl="1"/>
            <a:r>
              <a:rPr lang="en-US" dirty="0"/>
              <a:t>Outputs:</a:t>
            </a:r>
          </a:p>
          <a:p>
            <a:pPr lvl="2"/>
            <a:r>
              <a:rPr lang="en-US" dirty="0"/>
              <a:t>Similarities</a:t>
            </a:r>
          </a:p>
          <a:p>
            <a:pPr lvl="2"/>
            <a:r>
              <a:rPr lang="en-US" dirty="0"/>
              <a:t>Differences</a:t>
            </a:r>
          </a:p>
          <a:p>
            <a:pPr lvl="2"/>
            <a:r>
              <a:rPr lang="en-US" dirty="0"/>
              <a:t>(and summaries of both papers)</a:t>
            </a:r>
          </a:p>
          <a:p>
            <a:pPr lvl="2"/>
            <a:endParaRPr lang="en-US" dirty="0"/>
          </a:p>
          <a:p>
            <a:r>
              <a:rPr lang="en-US" dirty="0"/>
              <a:t>Variations</a:t>
            </a:r>
          </a:p>
          <a:p>
            <a:pPr lvl="1"/>
            <a:r>
              <a:rPr lang="en-US" dirty="0"/>
              <a:t>Monolingual</a:t>
            </a:r>
          </a:p>
          <a:p>
            <a:pPr lvl="1"/>
            <a:r>
              <a:rPr lang="en-US" dirty="0"/>
              <a:t>Multilingual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2D6FE-3AEC-7842-88EC-B6117E29D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CF2D2-B718-F594-A632-E3DEFA94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462B3-B6CC-33AA-1536-D587FB64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0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1B9C23-73F1-6BB1-08CD-5C1B5175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237638"/>
            <a:ext cx="1931377" cy="2738558"/>
          </a:xfrm>
        </p:spPr>
        <p:txBody>
          <a:bodyPr>
            <a:noAutofit/>
          </a:bodyPr>
          <a:lstStyle/>
          <a:p>
            <a:r>
              <a:rPr lang="en-US" sz="3200" dirty="0"/>
              <a:t>Snippet from Semantic Scholar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634527-2F9C-F595-9527-80C557B4FAF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133747" y="188544"/>
            <a:ext cx="10058253" cy="6388101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651C6C-49E5-2F90-0561-9A78C5B839D1}"/>
              </a:ext>
            </a:extLst>
          </p:cNvPr>
          <p:cNvSpPr/>
          <p:nvPr/>
        </p:nvSpPr>
        <p:spPr>
          <a:xfrm>
            <a:off x="2357429" y="1606917"/>
            <a:ext cx="6320579" cy="103077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5B0EFA-586E-1C39-D9A3-E06E9B1D5B94}"/>
              </a:ext>
            </a:extLst>
          </p:cNvPr>
          <p:cNvSpPr/>
          <p:nvPr/>
        </p:nvSpPr>
        <p:spPr>
          <a:xfrm>
            <a:off x="8901690" y="519602"/>
            <a:ext cx="3221437" cy="2803890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B5C0702-EC6F-A3AC-D685-CDC893461CC3}"/>
              </a:ext>
            </a:extLst>
          </p:cNvPr>
          <p:cNvSpPr/>
          <p:nvPr/>
        </p:nvSpPr>
        <p:spPr>
          <a:xfrm>
            <a:off x="835269" y="2809993"/>
            <a:ext cx="1147396" cy="563809"/>
          </a:xfrm>
          <a:prstGeom prst="wedgeRoundRectCallout">
            <a:avLst>
              <a:gd name="adj1" fmla="val 73506"/>
              <a:gd name="adj2" fmla="val -1068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tldr</a:t>
            </a:r>
            <a:endParaRPr lang="en-US" sz="24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2AB4018-BD15-411C-8DF0-EFE8B97C7920}"/>
              </a:ext>
            </a:extLst>
          </p:cNvPr>
          <p:cNvSpPr/>
          <p:nvPr/>
        </p:nvSpPr>
        <p:spPr>
          <a:xfrm>
            <a:off x="10512408" y="3960320"/>
            <a:ext cx="1147396" cy="563809"/>
          </a:xfrm>
          <a:prstGeom prst="wedgeRoundRectCallout">
            <a:avLst>
              <a:gd name="adj1" fmla="val 7989"/>
              <a:gd name="adj2" fmla="val -147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7D720-53A0-5E97-D576-FF1B66CB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E9BCB-10D4-05C7-12A1-84E6CE09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09ED0-D5EA-A899-DDBA-FDB1435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7E68-ACAC-2E71-0B1D-50339861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  <a:br>
              <a:rPr lang="en-US" dirty="0"/>
            </a:br>
            <a:r>
              <a:rPr lang="en-US" dirty="0"/>
              <a:t>Query: BERT paper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8C60F9-3AE8-B821-FF05-D1BE03BE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73" y="1690687"/>
            <a:ext cx="9283212" cy="586731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DF2056-3539-FC9E-70B5-F4B9E60AC35F}"/>
              </a:ext>
            </a:extLst>
          </p:cNvPr>
          <p:cNvSpPr/>
          <p:nvPr/>
        </p:nvSpPr>
        <p:spPr>
          <a:xfrm>
            <a:off x="990227" y="2782765"/>
            <a:ext cx="4909412" cy="29893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F7E13-A931-09AB-A911-6E8BA420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7F361-22E4-5844-966A-17A37F27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1C68-A166-AA8E-D9B7-D4FB5C15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7EED-B8DE-F256-11E4-359AB103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 of Two Papers</a:t>
            </a:r>
          </a:p>
        </p:txBody>
      </p:sp>
      <p:pic>
        <p:nvPicPr>
          <p:cNvPr id="5" name="Content Placeholder 4" descr="A screenshot of a screenshot of a document&#10;&#10;Description automatically generated">
            <a:extLst>
              <a:ext uri="{FF2B5EF4-FFF2-40B4-BE49-F238E27FC236}">
                <a16:creationId xmlns:a16="http://schemas.microsoft.com/office/drawing/2014/main" id="{539D7686-2025-47ED-CAFB-7D7879B89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071" y="1566251"/>
            <a:ext cx="8888675" cy="5783727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B40736-71C4-2C70-5DCC-23238FA6A7BC}"/>
              </a:ext>
            </a:extLst>
          </p:cNvPr>
          <p:cNvSpPr/>
          <p:nvPr/>
        </p:nvSpPr>
        <p:spPr>
          <a:xfrm>
            <a:off x="1063869" y="2152040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D1727D-03E6-FE82-ECE1-5255A32BC23E}"/>
              </a:ext>
            </a:extLst>
          </p:cNvPr>
          <p:cNvSpPr/>
          <p:nvPr/>
        </p:nvSpPr>
        <p:spPr>
          <a:xfrm>
            <a:off x="5587510" y="2152039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ECA80D-D8F3-16D5-F134-12F20833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4B1E9-452B-FBBC-BC68-B792568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B848CB-FFA1-701C-016C-3E492FA9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AADBC-A3E3-0B88-8859-A0AC9AB1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really want to ask this paper?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0564D-4BF2-BCD4-7D5F-23F3C58A5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does </a:t>
            </a:r>
            <a:r>
              <a:rPr lang="en-US" i="1" dirty="0"/>
              <a:t>this</a:t>
            </a:r>
            <a:r>
              <a:rPr lang="en-US" dirty="0"/>
              <a:t> paper compare with </a:t>
            </a:r>
            <a:r>
              <a:rPr lang="en-US" i="1" dirty="0"/>
              <a:t>that</a:t>
            </a:r>
            <a:r>
              <a:rPr lang="en-US" dirty="0"/>
              <a:t> paper?</a:t>
            </a:r>
          </a:p>
          <a:p>
            <a:pPr lvl="1"/>
            <a:r>
              <a:rPr lang="en-US" dirty="0"/>
              <a:t>What do they have in common?</a:t>
            </a:r>
          </a:p>
          <a:p>
            <a:pPr lvl="1"/>
            <a:r>
              <a:rPr lang="en-US" dirty="0"/>
              <a:t>How do they differ?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</a:t>
            </a:r>
          </a:p>
          <a:p>
            <a:pPr lvl="2"/>
            <a:r>
              <a:rPr lang="en-US" dirty="0"/>
              <a:t>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</a:t>
            </a:r>
          </a:p>
          <a:p>
            <a:pPr lvl="1"/>
            <a:r>
              <a:rPr lang="en-US" dirty="0"/>
              <a:t>and almost as good</a:t>
            </a:r>
          </a:p>
          <a:p>
            <a:pPr lvl="1"/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7D2292-055B-83A5-6011-014FDA7E48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9146" b="50826"/>
          <a:stretch/>
        </p:blipFill>
        <p:spPr>
          <a:xfrm>
            <a:off x="6242537" y="1839599"/>
            <a:ext cx="4497267" cy="45512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0D25-34DE-9BBE-8CBD-37CAD642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33E3F-34B3-91FB-FC3C-68F4C31A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7C42-E5E3-D12B-4A48-86D6E3BD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09E6-B0D8-A328-9212-55889A3C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BERT compare with </a:t>
            </a:r>
            <a:r>
              <a:rPr lang="en-US" dirty="0" err="1"/>
              <a:t>TinyBERT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C0EC02-38F0-BE06-02B1-4C3823AB76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925" y="1360976"/>
            <a:ext cx="11386055" cy="33165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F375B9-93C8-164E-783B-F51FA72DB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67" y="4739052"/>
            <a:ext cx="11277600" cy="1895109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19E5F29-ABC8-E131-C08A-9DE39D0027D1}"/>
              </a:ext>
            </a:extLst>
          </p:cNvPr>
          <p:cNvSpPr/>
          <p:nvPr/>
        </p:nvSpPr>
        <p:spPr>
          <a:xfrm>
            <a:off x="10234979" y="4625605"/>
            <a:ext cx="1746006" cy="520459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Source: S2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77BD50-146E-3C09-8984-D8F424F961C1}"/>
              </a:ext>
            </a:extLst>
          </p:cNvPr>
          <p:cNvSpPr/>
          <p:nvPr/>
        </p:nvSpPr>
        <p:spPr>
          <a:xfrm>
            <a:off x="8401782" y="6096120"/>
            <a:ext cx="1746006" cy="520459"/>
          </a:xfrm>
          <a:prstGeom prst="wedgeRoundRectCallout">
            <a:avLst>
              <a:gd name="adj1" fmla="val -71270"/>
              <a:gd name="adj2" fmla="val -308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Target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EA73-E113-180D-8D2B-084E4F8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098-641D-7DD9-36C0-FD7E96B8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3EBF8-2EA2-CA58-9AC0-6E61CFF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54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B54F627-BAE4-2845-4E20-BA7AFDCB1247}"/>
              </a:ext>
            </a:extLst>
          </p:cNvPr>
          <p:cNvSpPr/>
          <p:nvPr/>
        </p:nvSpPr>
        <p:spPr>
          <a:xfrm>
            <a:off x="10500138" y="5758029"/>
            <a:ext cx="1615661" cy="511008"/>
          </a:xfrm>
          <a:prstGeom prst="wedgeRoundRectCallout">
            <a:avLst>
              <a:gd name="adj1" fmla="val -67089"/>
              <a:gd name="adj2" fmla="val 3139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Gestalt</a:t>
            </a:r>
          </a:p>
        </p:txBody>
      </p:sp>
    </p:spTree>
    <p:extLst>
      <p:ext uri="{BB962C8B-B14F-4D97-AF65-F5344CB8AC3E}">
        <p14:creationId xmlns:p14="http://schemas.microsoft.com/office/powerpoint/2010/main" val="8876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5E9-82CF-401E-0F16-CCD6429D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652B-6C49-5DC4-56E2-53C09763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Version: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7" name="Content Placeholder 6" descr="A screenshot of a book&#10;&#10;Description automatically generated">
            <a:extLst>
              <a:ext uri="{FF2B5EF4-FFF2-40B4-BE49-F238E27FC236}">
                <a16:creationId xmlns:a16="http://schemas.microsoft.com/office/drawing/2014/main" id="{691B8989-C207-77CB-C017-198C28273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72" y="1856459"/>
            <a:ext cx="11171419" cy="429815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8EB6-D09F-62B3-DC00-C491589D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A5AE7-E2A3-5C82-939D-41B23EBBA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830FF-07F9-5DDB-C179-2C884478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A231C-BAAD-F330-AE14-1E6F4F6C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F8A2-230E-80F9-E7FE-1D2FF5A4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 (translation of previous slide)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6" name="Content Placeholder 5" descr="A screenshot of a paper&#10;&#10;Description automatically generated">
            <a:extLst>
              <a:ext uri="{FF2B5EF4-FFF2-40B4-BE49-F238E27FC236}">
                <a16:creationId xmlns:a16="http://schemas.microsoft.com/office/drawing/2014/main" id="{4F139E5E-6FC6-27F4-6B66-662EAF23B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46" y="2150024"/>
            <a:ext cx="11567494" cy="292313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BAD06-22E1-A768-5DCE-C4DD7F36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53718-540C-8CA1-2823-423ED9E1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FD00-FA00-0B3D-A754-0E4853C9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2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9F40-90EB-BE74-6623-86E7BD67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09FA-0CEC-D55B-3BC8-350F216B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tldr</a:t>
            </a:r>
            <a:r>
              <a:rPr lang="en-US" dirty="0"/>
              <a:t>: Better in English than Chinese</a:t>
            </a:r>
          </a:p>
        </p:txBody>
      </p:sp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0D028CFA-840F-A6DE-1C00-00206F994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393" y="2332096"/>
            <a:ext cx="5313056" cy="38362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EE82D-C40C-54B4-229F-8C068859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ACD3F-53AC-1FA1-20C5-4E9E957B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7D31D-B0C5-88AB-D7D7-67ECCD1D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57</a:t>
            </a:fld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1A3A2F-CC34-B78D-EE4F-D93623D1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04" y="2332096"/>
            <a:ext cx="6361853" cy="379670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5FB93C-1ECF-794D-AAC0-1DF3C82B59A8}"/>
              </a:ext>
            </a:extLst>
          </p:cNvPr>
          <p:cNvSpPr/>
          <p:nvPr/>
        </p:nvSpPr>
        <p:spPr>
          <a:xfrm>
            <a:off x="1125121" y="4068342"/>
            <a:ext cx="3788139" cy="41615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EBC5C62-CBE9-6DFD-8AAB-D09389BD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Plug: </a:t>
            </a:r>
            <a:br>
              <a:rPr lang="en-US" dirty="0"/>
            </a:br>
            <a:r>
              <a:rPr lang="en-US" dirty="0">
                <a:hlinkClick r:id="rId2"/>
              </a:rPr>
              <a:t>http://recommendpapers.xyz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95373-AFF6-3B1D-B8CD-B7E918E9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1CB59-6D71-2EDD-BA73-5238C65B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CFCC-C8CE-A84B-2748-2244FCB0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58</a:t>
            </a:fld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F06DBD0-8E1A-32ED-CF23-3EEC4794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" y="1989095"/>
            <a:ext cx="7772400" cy="418786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59991A0-0690-7AE8-B485-925008AE8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041" y="1690688"/>
            <a:ext cx="7097959" cy="529754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C1224C7-9F54-C4DA-386C-925EF19A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910" y="0"/>
            <a:ext cx="1693536" cy="169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3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F35F2-556E-248F-F309-D40B38B1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438E-B00F-7C56-49E3-63112366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2E8217-B143-FE69-54BB-8A593E2D8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A5E27-E8A2-16CF-E66B-FE11A4108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as well as comparisons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More Modalities</a:t>
            </a:r>
          </a:p>
          <a:p>
            <a:pPr lvl="1"/>
            <a:r>
              <a:rPr lang="en-US" dirty="0"/>
              <a:t>Word, Doc </a:t>
            </a:r>
            <a:r>
              <a:rPr lang="en-US" dirty="0">
                <a:sym typeface="Wingdings" pitchFamily="2" charset="2"/>
              </a:rPr>
              <a:t> Image, Audio, Video</a:t>
            </a:r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CC: Bursting Anglocentric Biases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FFBA98-3869-C307-93AC-32DD7667C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Larger Themes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D14B04-4C62-6290-57D3-CBF144BD3B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Distributional Hypothesis</a:t>
            </a:r>
          </a:p>
          <a:p>
            <a:r>
              <a:rPr lang="en-US" dirty="0"/>
              <a:t>Compositionality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ssociationism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Gestalt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Associations (PMI)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Bounding Boxes (Vision)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parallel corpora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speech corpora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CED5B-801F-5B01-3EC3-11075BBD3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F1FF0-97A8-33B5-CE75-2698A2B9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76762-2AE3-3D60-9C64-A48C8C2D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1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DC60-474E-63DC-FBE1-1C98A551C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622C2B-4201-B35C-F99A-E71D9AB4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Status: 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B5B98-715D-9059-2CE5-B7E20EE2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success of chat bots in many languages demonstrates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power of comparable corpora (CC)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and </a:t>
            </a:r>
            <a:r>
              <a:rPr lang="en-US" b="1" dirty="0"/>
              <a:t>pivoting via English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74BC7-61A2-FF4B-DA37-DC1FCE09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38BDA-8C4D-892A-5457-D0FE73E7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B85A6-2BEA-F19A-B34E-733F12DF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436B3A9-0D49-EF3C-588E-6E8F2FE0EA9C}"/>
              </a:ext>
            </a:extLst>
          </p:cNvPr>
          <p:cNvSpPr txBox="1">
            <a:spLocks/>
          </p:cNvSpPr>
          <p:nvPr/>
        </p:nvSpPr>
        <p:spPr>
          <a:xfrm>
            <a:off x="1095375" y="4314824"/>
            <a:ext cx="9144000" cy="139541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What’s wrong with pivoting via English?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8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4CE4E2D-A968-F286-E004-2468989D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Corpora: </a:t>
            </a:r>
            <a:br>
              <a:rPr lang="en-US" dirty="0"/>
            </a:br>
            <a:r>
              <a:rPr lang="en-US" sz="2800" dirty="0"/>
              <a:t>Text, Audio, Pictures, Video, etc.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1E5BA-D840-52D0-AB15-33F75AD4D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Multimodal Parallel Corpus</a:t>
            </a:r>
          </a:p>
          <a:p>
            <a:r>
              <a:rPr lang="en-US" dirty="0"/>
              <a:t>Aligned: Audio Book with E-book</a:t>
            </a:r>
          </a:p>
        </p:txBody>
      </p:sp>
      <p:pic>
        <p:nvPicPr>
          <p:cNvPr id="16" name="Content Placeholder 15" descr="A screenshot of a book&#10;&#10;Description automatically generated">
            <a:extLst>
              <a:ext uri="{FF2B5EF4-FFF2-40B4-BE49-F238E27FC236}">
                <a16:creationId xmlns:a16="http://schemas.microsoft.com/office/drawing/2014/main" id="{77648638-59D9-C2E7-7E23-F41F65B45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46319"/>
            <a:ext cx="5157787" cy="2802099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07B4EE-98A5-6E3D-EE9A-D33D7F238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Multimodal Comparable Corpus</a:t>
            </a:r>
          </a:p>
          <a:p>
            <a:r>
              <a:rPr lang="en-US" dirty="0"/>
              <a:t>All you need: Vectors + ANN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7D00418-BA11-50E2-5CF5-DA6463D08B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Now that everything is a vector,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answer all questions with ANN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ssociationism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Gestalt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Associations (PMI)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Bounding Boxes (Vision)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parallel corpora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speech corpora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2E547-587D-E0A2-34A3-5552FBAF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7C888-C76A-20D1-140A-4CE0DA13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A1653-5470-1D4A-76E6-99C78D9F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6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EE95-09A5-E75B-340B-1AD8D363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Linguistics &amp; Vision</a:t>
            </a:r>
            <a:br>
              <a:rPr lang="en-US" dirty="0"/>
            </a:br>
            <a:r>
              <a:rPr lang="en-US" sz="3200" dirty="0"/>
              <a:t>Words, Documents </a:t>
            </a:r>
            <a:r>
              <a:rPr lang="en-US" sz="3200" dirty="0">
                <a:sym typeface="Wingdings" pitchFamily="2" charset="2"/>
              </a:rPr>
              <a:t> Pictures, Audio, Video, etc.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735-781A-CD8D-ECEF-AE66B6E3C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Perspective: Comparable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BA36-D98F-A913-5E29-37A8970532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Now that everything is a vector,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represent everything as vectors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answer all questions with ANN</a:t>
            </a:r>
          </a:p>
          <a:p>
            <a:r>
              <a:rPr lang="en-US" dirty="0"/>
              <a:t>Data is data</a:t>
            </a:r>
          </a:p>
          <a:p>
            <a:pPr lvl="1"/>
            <a:r>
              <a:rPr lang="en-US" dirty="0"/>
              <a:t>English/French/Audio/Pictures</a:t>
            </a:r>
          </a:p>
          <a:p>
            <a:pPr lvl="1"/>
            <a:r>
              <a:rPr lang="en-US" dirty="0"/>
              <a:t>Communication is communication</a:t>
            </a:r>
          </a:p>
          <a:p>
            <a:r>
              <a:rPr lang="en-US" dirty="0"/>
              <a:t>Bias/Filter-Bubbles</a:t>
            </a:r>
          </a:p>
          <a:p>
            <a:pPr lvl="1"/>
            <a:r>
              <a:rPr lang="en-US" dirty="0"/>
              <a:t>Translation-Free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4A9DD9-E958-4591-153D-5AFCAFA08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Perspective: Linguistics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ADF81-DEF9-08DD-49C4-BFA2AE61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6019800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Perspective/Sentiment/Stance/Culture</a:t>
            </a:r>
          </a:p>
          <a:p>
            <a:pPr lvl="1"/>
            <a:r>
              <a:rPr lang="en-US" dirty="0"/>
              <a:t>COCO (facts) </a:t>
            </a:r>
            <a:r>
              <a:rPr lang="en-US" sz="2400" dirty="0"/>
              <a:t>👎</a:t>
            </a:r>
            <a:endParaRPr lang="en-US" dirty="0"/>
          </a:p>
          <a:p>
            <a:pPr lvl="1"/>
            <a:r>
              <a:rPr lang="en-US" dirty="0" err="1"/>
              <a:t>ArteLingo</a:t>
            </a:r>
            <a:r>
              <a:rPr lang="en-US" dirty="0"/>
              <a:t> (opinions)</a:t>
            </a:r>
            <a:r>
              <a:rPr lang="en-US" sz="2400" dirty="0"/>
              <a:t> 👍</a:t>
            </a:r>
          </a:p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COCO (nouns you can see)</a:t>
            </a:r>
          </a:p>
          <a:p>
            <a:pPr lvl="1"/>
            <a:r>
              <a:rPr lang="en-US" dirty="0" err="1"/>
              <a:t>ArteLingo</a:t>
            </a:r>
            <a:r>
              <a:rPr lang="en-US" dirty="0"/>
              <a:t> (richer vocab)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B6C44-82BA-48A0-3931-4AC69A74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EA6A3-F21F-A983-E283-4702CF9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61F21-6712-617A-EA40-6D35DA80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873B-2548-D250-128F-04F94EAF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Semantics</a:t>
            </a:r>
          </a:p>
        </p:txBody>
      </p:sp>
      <p:pic>
        <p:nvPicPr>
          <p:cNvPr id="7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189D4561-3508-CD7A-D5CB-E05C5D0D60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06960" y="1825625"/>
            <a:ext cx="3044080" cy="43513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ECD335-3BA5-8AB4-0587-40478D88CA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Bounding box view</a:t>
            </a:r>
          </a:p>
          <a:p>
            <a:pPr lvl="1"/>
            <a:r>
              <a:rPr lang="en-US" dirty="0"/>
              <a:t>Decompose pictures</a:t>
            </a:r>
          </a:p>
          <a:p>
            <a:pPr lvl="2"/>
            <a:r>
              <a:rPr lang="en-US" dirty="0"/>
              <a:t>into a set of boxes</a:t>
            </a:r>
          </a:p>
          <a:p>
            <a:pPr lvl="1"/>
            <a:r>
              <a:rPr lang="en-US" dirty="0"/>
              <a:t>Label each box (context-free)</a:t>
            </a:r>
          </a:p>
          <a:p>
            <a:r>
              <a:rPr lang="en-US" dirty="0"/>
              <a:t>Fill mask view</a:t>
            </a:r>
          </a:p>
          <a:p>
            <a:pPr lvl="1"/>
            <a:r>
              <a:rPr lang="en-US" dirty="0"/>
              <a:t>How do pixels inside the box</a:t>
            </a:r>
          </a:p>
          <a:p>
            <a:pPr lvl="1"/>
            <a:r>
              <a:rPr lang="en-US" dirty="0"/>
              <a:t>compare and contrast </a:t>
            </a:r>
          </a:p>
          <a:p>
            <a:pPr lvl="1"/>
            <a:r>
              <a:rPr lang="en-US" dirty="0"/>
              <a:t>with context</a:t>
            </a:r>
          </a:p>
          <a:p>
            <a:r>
              <a:rPr lang="en-US" dirty="0"/>
              <a:t>Gestalt view</a:t>
            </a:r>
          </a:p>
          <a:p>
            <a:pPr lvl="1"/>
            <a:r>
              <a:rPr lang="en-US" dirty="0"/>
              <a:t>Box-free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9C47B-9396-AAB8-5BCD-041C66F8C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D0B7B-2FBC-A695-BF5C-B25664D4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B83BF-C00C-4EC5-07EB-17945CC7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2AC31-B80C-1448-8A25-2EFD9466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7DE8-2A5A-39E8-27F5-44F7B81F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Pragmatics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B59B1E-9D64-2C47-F93F-E5D250198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Head</a:t>
            </a:r>
            <a:r>
              <a:rPr lang="en-US" dirty="0"/>
              <a:t> is weird</a:t>
            </a:r>
          </a:p>
          <a:p>
            <a:pPr lvl="1"/>
            <a:r>
              <a:rPr lang="en-US" dirty="0"/>
              <a:t>Because it serves no useful purpose to mention that.</a:t>
            </a:r>
          </a:p>
          <a:p>
            <a:pPr lvl="1"/>
            <a:r>
              <a:rPr lang="en-US" dirty="0"/>
              <a:t>(You might mention that if one of the girls were headless)</a:t>
            </a:r>
          </a:p>
          <a:p>
            <a:r>
              <a:rPr lang="en-US" dirty="0"/>
              <a:t>Purposes of modification (Grice)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Discrimination</a:t>
            </a:r>
          </a:p>
          <a:p>
            <a:pPr lvl="2"/>
            <a:r>
              <a:rPr lang="en-US" dirty="0"/>
              <a:t>Green vs. White</a:t>
            </a:r>
          </a:p>
          <a:p>
            <a:pPr lvl="2"/>
            <a:r>
              <a:rPr lang="en-US" dirty="0"/>
              <a:t>Hat vs. No Hat</a:t>
            </a:r>
          </a:p>
          <a:p>
            <a:pPr lvl="2"/>
            <a:r>
              <a:rPr lang="en-US" dirty="0"/>
              <a:t>Offense vs. Defense</a:t>
            </a:r>
          </a:p>
          <a:p>
            <a:r>
              <a:rPr lang="en-US" dirty="0"/>
              <a:t>One Bounding Box vs. Two?</a:t>
            </a:r>
          </a:p>
          <a:p>
            <a:pPr lvl="1"/>
            <a:r>
              <a:rPr lang="en-US" dirty="0"/>
              <a:t>One: describe what is inside the box</a:t>
            </a:r>
          </a:p>
          <a:p>
            <a:pPr lvl="1"/>
            <a:r>
              <a:rPr lang="en-US" dirty="0"/>
              <a:t>Two: compare and contrast</a:t>
            </a:r>
          </a:p>
          <a:p>
            <a:pPr lvl="1"/>
            <a:r>
              <a:rPr lang="en-US" dirty="0"/>
              <a:t>None: Gestalt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1610C278-8D09-3726-F928-FF51373C22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5325-7188-FBE8-3C16-5906EF99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7E9F-76C5-78C2-017A-F46082ADF573}"/>
              </a:ext>
            </a:extLst>
          </p:cNvPr>
          <p:cNvSpPr txBox="1"/>
          <p:nvPr/>
        </p:nvSpPr>
        <p:spPr>
          <a:xfrm>
            <a:off x="4290121" y="129936"/>
            <a:ext cx="777240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Candidate labels: </a:t>
            </a:r>
            <a:r>
              <a:rPr lang="en-US" sz="2400" i="1" dirty="0"/>
              <a:t>baseball cap, cap, green hat, hat, </a:t>
            </a:r>
            <a:r>
              <a:rPr lang="en-US" sz="2400" b="1" i="1" dirty="0">
                <a:solidFill>
                  <a:srgbClr val="FF0000"/>
                </a:solidFill>
              </a:rPr>
              <a:t>head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Can you guess which one is in the gold standard?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D5FAE-F72D-D2BB-8470-8EBD8DF8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3E2F6-5C95-761D-208A-DE491359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30FE7-EB51-574F-1699-F30E7F603BD6}"/>
              </a:ext>
            </a:extLst>
          </p:cNvPr>
          <p:cNvSpPr txBox="1"/>
          <p:nvPr/>
        </p:nvSpPr>
        <p:spPr>
          <a:xfrm>
            <a:off x="8930982" y="1140320"/>
            <a:ext cx="2884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Visual Genome</a:t>
            </a:r>
          </a:p>
        </p:txBody>
      </p:sp>
    </p:spTree>
    <p:extLst>
      <p:ext uri="{BB962C8B-B14F-4D97-AF65-F5344CB8AC3E}">
        <p14:creationId xmlns:p14="http://schemas.microsoft.com/office/powerpoint/2010/main" val="7721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566323A-D30E-1376-0695-E6F6BF6C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3" y="2169926"/>
            <a:ext cx="2712657" cy="356879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2ABC5D2-0D92-C5F0-8B03-D81E294F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895" y="2849548"/>
            <a:ext cx="8761992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  &lt;/img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   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describe the contents of 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image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me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&lt;lang&gt; words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describe the 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E7F5E2-3485-1B1A-D8B6-C0F8407C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Modern View of Vision Research</a:t>
            </a:r>
            <a:br>
              <a:rPr lang="en-US" dirty="0"/>
            </a:br>
            <a:r>
              <a:rPr lang="en-US" dirty="0"/>
              <a:t>Task: End-to-End Image Captioning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AB87-F5E5-38C2-5D0D-8DFF6608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77D6A-8A5E-096C-5F6E-258393BC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008B8-B4A5-E756-E29F-0FE83C05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64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6A15CCA-4916-613A-ACE4-699D5E18A2AC}"/>
              </a:ext>
            </a:extLst>
          </p:cNvPr>
          <p:cNvSpPr/>
          <p:nvPr/>
        </p:nvSpPr>
        <p:spPr>
          <a:xfrm>
            <a:off x="3814312" y="5313624"/>
            <a:ext cx="2937295" cy="834134"/>
          </a:xfrm>
          <a:prstGeom prst="wedgeRoundRectCallout">
            <a:avLst>
              <a:gd name="adj1" fmla="val -73924"/>
              <a:gd name="adj2" fmla="val -7233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8852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Translation-Free Benchmark</a:t>
            </a:r>
            <a:br>
              <a:rPr lang="en-US" dirty="0"/>
            </a:br>
            <a:r>
              <a:rPr lang="en-US" dirty="0"/>
              <a:t>(To avoid Anglo-Centric Biases)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 (in your language)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70833-FE6D-BFD2-F0D9-3ABC03A79DD0}"/>
              </a:ext>
            </a:extLst>
          </p:cNvPr>
          <p:cNvSpPr txBox="1"/>
          <p:nvPr/>
        </p:nvSpPr>
        <p:spPr>
          <a:xfrm>
            <a:off x="2693125" y="6216161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EMNLP-2024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71194-E960-F04F-ECC1-BFD1AF6F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CC0512-7CC0-384E-3234-4F1C2C9A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E450EF-6220-7204-085F-4FD4131D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65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4CEF075-116C-2466-22DC-D918264FC4D1}"/>
              </a:ext>
            </a:extLst>
          </p:cNvPr>
          <p:cNvSpPr/>
          <p:nvPr/>
        </p:nvSpPr>
        <p:spPr>
          <a:xfrm>
            <a:off x="8828051" y="643136"/>
            <a:ext cx="2937295" cy="834134"/>
          </a:xfrm>
          <a:prstGeom prst="wedgeRoundRectCallout">
            <a:avLst>
              <a:gd name="adj1" fmla="val -47455"/>
              <a:gd name="adj2" fmla="val 1357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8841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FA03-9B22-92B5-98FA-74D103CC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0304"/>
            <a:ext cx="6083300" cy="22733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DE5B28-DD52-24F6-46FF-65A505D4CA26}"/>
              </a:ext>
            </a:extLst>
          </p:cNvPr>
          <p:cNvSpPr/>
          <p:nvPr/>
        </p:nvSpPr>
        <p:spPr>
          <a:xfrm>
            <a:off x="2020050" y="301980"/>
            <a:ext cx="2003696" cy="1209599"/>
          </a:xfrm>
          <a:prstGeom prst="wedgeRoundRectCallout">
            <a:avLst>
              <a:gd name="adj1" fmla="val 84196"/>
              <a:gd name="adj2" fmla="val 35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Evidence: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B657C-AD49-5876-2CB5-29893AED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D04DC-B2D6-3793-99C4-F1D1943A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EFB5-9E23-31DB-1476-739E3220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D8D856-37BB-0BB2-BA58-E4B222C1F32C}"/>
              </a:ext>
            </a:extLst>
          </p:cNvPr>
          <p:cNvSpPr/>
          <p:nvPr/>
        </p:nvSpPr>
        <p:spPr>
          <a:xfrm>
            <a:off x="10042331" y="3641834"/>
            <a:ext cx="315614" cy="2916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42F1E-EDC4-F966-9B5B-8D7C319A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AEEDA-53E0-B1A9-5C0F-879E7D0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D1AF-0A06-8ED6-8F65-11FD359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Benchmark,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BEEB6-670B-DBDC-40D2-19F7B435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192D5-3730-97F8-63DF-BCC50FC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35F27-6DF5-8396-B287-35FFA6DC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</p:spTree>
    <p:extLst>
      <p:ext uri="{BB962C8B-B14F-4D97-AF65-F5344CB8AC3E}">
        <p14:creationId xmlns:p14="http://schemas.microsoft.com/office/powerpoint/2010/main" val="2384730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8EAC34-9E75-4C78-06F3-36E1E702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70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4B0A88-4540-A43F-81C0-1924134C0CD7}"/>
              </a:ext>
            </a:extLst>
          </p:cNvPr>
          <p:cNvSpPr/>
          <p:nvPr/>
        </p:nvSpPr>
        <p:spPr>
          <a:xfrm>
            <a:off x="9076029" y="5939283"/>
            <a:ext cx="2937295" cy="834134"/>
          </a:xfrm>
          <a:prstGeom prst="wedgeRoundRectCallout">
            <a:avLst>
              <a:gd name="adj1" fmla="val -25799"/>
              <a:gd name="adj2" fmla="val -649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9457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A9B9-377C-1277-1671-14A2CFC1F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0854-89B9-CE27-FC21-08A85503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14FD6B-E92D-0213-2765-B6FF547E4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822F-2A6B-B3A7-68C8-C241780D1D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as well as comparisons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Modalities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Word, Doc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Image, Audio, Video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Filter Bubbles</a:t>
            </a:r>
          </a:p>
          <a:p>
            <a:pPr lvl="1"/>
            <a:r>
              <a:rPr lang="en-US" dirty="0"/>
              <a:t>CC: Bursting Anglocentric Biases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30C2CA-B9F3-90C5-4F88-433061CBD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Larger Themes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E70D4C-F627-C0EA-2FB4-D101F7ACF1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Distributional Hypothesis</a:t>
            </a:r>
          </a:p>
          <a:p>
            <a:r>
              <a:rPr lang="en-US" dirty="0"/>
              <a:t>Compositionality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ssociationism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Gestalt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Associations (PMI)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Bounding Boxes (Vision)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parallel corpora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speech corpora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619FB-9CF0-A5D4-5D00-82CD72ED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BE117-0FBD-0E5E-1C1D-A579300D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8856A-57FD-E825-027A-2A71D2BD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7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37E5F-10AB-1D23-FE32-1A8EA82A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Emerging trends: When can users trust GPT, and when should they intervene?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F32F-6E1A-F584-6948-40C9BD7D3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 of LLMs and chat bots will continue to grow, </a:t>
            </a:r>
          </a:p>
          <a:p>
            <a:pPr lvl="1"/>
            <a:r>
              <a:rPr lang="en-US" dirty="0"/>
              <a:t>since they are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This article describes a homework assignment, </a:t>
            </a:r>
          </a:p>
          <a:p>
            <a:pPr lvl="1"/>
            <a:r>
              <a:rPr lang="en-US" dirty="0"/>
              <a:t>where I asked my students to use bots to write essays.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891C7-1180-7796-8965-FE2BAEE82B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essays</a:t>
            </a:r>
          </a:p>
          <a:p>
            <a:pPr lvl="1"/>
            <a:r>
              <a:rPr lang="en-US" dirty="0"/>
              <a:t>should have been fact-checked. </a:t>
            </a:r>
          </a:p>
          <a:p>
            <a:r>
              <a:rPr lang="en-US" dirty="0"/>
              <a:t>But fact-checking is </a:t>
            </a:r>
          </a:p>
          <a:p>
            <a:pPr lvl="1"/>
            <a:r>
              <a:rPr lang="en-US" dirty="0"/>
              <a:t>too much trouble.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664804-B49A-71DB-A3D0-10B21A0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43" y="4545624"/>
            <a:ext cx="6303313" cy="19956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905A9-FBFC-AABD-6695-51B60F4B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09669D-1961-251D-0E79-8E2FD8B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04175-AF4F-23B6-F298-BE03CE25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with black text&#10;&#10;Description automatically generated">
            <a:extLst>
              <a:ext uri="{FF2B5EF4-FFF2-40B4-BE49-F238E27FC236}">
                <a16:creationId xmlns:a16="http://schemas.microsoft.com/office/drawing/2014/main" id="{2B260B94-41E9-16B5-CA8F-EA100714E40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3423" y="425960"/>
            <a:ext cx="11657604" cy="614667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12C77-05A4-D1F7-B293-AFCADB48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245A5-D591-E8DE-F0E4-B12B13D4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09786-04DE-2E9C-2D2C-77B1817D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864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42BB5-E8F6-54E3-7BEE-0697E771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98E8E-8A1A-1DAE-A1F6-C68910D5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146EB-E2CC-2D76-31C5-D3FDBC96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57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(as a verb)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pic>
        <p:nvPicPr>
          <p:cNvPr id="6" name="Hymie3.mp4">
            <a:hlinkClick r:id="" action="ppaction://media"/>
            <a:extLst>
              <a:ext uri="{FF2B5EF4-FFF2-40B4-BE49-F238E27FC236}">
                <a16:creationId xmlns:a16="http://schemas.microsoft.com/office/drawing/2014/main" id="{EBEE4038-B2EE-D898-CC76-2F49609DA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1639" t="9029" r="24642" b="6084"/>
          <a:stretch/>
        </p:blipFill>
        <p:spPr>
          <a:xfrm>
            <a:off x="3644393" y="67507"/>
            <a:ext cx="8426914" cy="6314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BC3D7-E4AE-18A7-D3AE-0E7D7573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A1F500-8BFE-321C-7448-50E9BF52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634916-E747-4737-29AB-179EB510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394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Bad: Anglo-Centric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26201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Homework assignment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Hope: international students would rewrite output from bots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But that was too much work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All essays reflect Western perspective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3491466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or worse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C962-59F3-081A-9AD4-3C0905FF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E7559-B125-9E1B-0376-95C76C0D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79FB-5CC2-B0E1-662F-2780C888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71B34B-4D9F-422E-AD72-46C73A2CB04F}"/>
              </a:ext>
            </a:extLst>
          </p:cNvPr>
          <p:cNvSpPr txBox="1">
            <a:spLocks/>
          </p:cNvSpPr>
          <p:nvPr/>
        </p:nvSpPr>
        <p:spPr>
          <a:xfrm>
            <a:off x="6096000" y="1649206"/>
            <a:ext cx="5181600" cy="2143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Bots made in America </a:t>
            </a:r>
          </a:p>
          <a:p>
            <a:pPr lvl="1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do not mention</a:t>
            </a:r>
          </a:p>
          <a:p>
            <a:pPr lvl="1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“Century of Humiliation”</a:t>
            </a:r>
          </a:p>
          <a:p>
            <a:pPr lvl="1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 view that is motivating efforts </a:t>
            </a:r>
          </a:p>
          <a:p>
            <a:pPr lvl="2"/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to compete with West in AI</a:t>
            </a:r>
          </a:p>
        </p:txBody>
      </p:sp>
    </p:spTree>
    <p:extLst>
      <p:ext uri="{BB962C8B-B14F-4D97-AF65-F5344CB8AC3E}">
        <p14:creationId xmlns:p14="http://schemas.microsoft.com/office/powerpoint/2010/main" val="28144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93EA-979E-1E88-E07B-356D3FF4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Ambitious Goal for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F5F8-899D-471F-2455-66D24E74C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 should be </a:t>
            </a:r>
          </a:p>
          <a:p>
            <a:pPr lvl="1"/>
            <a:r>
              <a:rPr lang="en-US" dirty="0"/>
              <a:t>competitive with historians</a:t>
            </a:r>
          </a:p>
          <a:p>
            <a:r>
              <a:rPr lang="en-US" dirty="0"/>
              <a:t>Appreciate history from multiple perspectives</a:t>
            </a:r>
          </a:p>
          <a:p>
            <a:pPr lvl="1"/>
            <a:r>
              <a:rPr lang="en-US" dirty="0"/>
              <a:t>as well as implications for contemporary audience</a:t>
            </a:r>
          </a:p>
          <a:p>
            <a:r>
              <a:rPr lang="en-US" dirty="0"/>
              <a:t>Blurb:</a:t>
            </a:r>
          </a:p>
          <a:p>
            <a:pPr lvl="1"/>
            <a:r>
              <a:rPr lang="en-US" dirty="0"/>
              <a:t>“but also for anyone </a:t>
            </a:r>
          </a:p>
          <a:p>
            <a:pPr lvl="2"/>
            <a:r>
              <a:rPr lang="en-US" dirty="0"/>
              <a:t>seeking to understand the explosive intersection </a:t>
            </a:r>
          </a:p>
          <a:p>
            <a:pPr lvl="2"/>
            <a:r>
              <a:rPr lang="en-US" dirty="0"/>
              <a:t>between trade and politics today”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CBAFC-7447-2A44-90EA-D0775543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66B2A-4BA6-FF8E-670A-83A15E07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7534D-FCA1-798C-FA38-03A6B45B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72DEC9C-1850-6F29-A2A6-3F24D87D4E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17" y="189562"/>
            <a:ext cx="4191365" cy="649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3A0357-7891-A646-FADA-DCC7D73E619C}"/>
              </a:ext>
            </a:extLst>
          </p:cNvPr>
          <p:cNvSpPr/>
          <p:nvPr/>
        </p:nvSpPr>
        <p:spPr>
          <a:xfrm>
            <a:off x="7345826" y="230188"/>
            <a:ext cx="3556972" cy="79796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1998-EB0E-9794-4BAC-F327CB02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BA0C-35A5-D8FD-9968-7590BB18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624" y="341539"/>
            <a:ext cx="8949151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Conclusions: Challenges for the Future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41543-D7E0-DBE2-5F83-E347A11EA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17927"/>
            <a:ext cx="5157787" cy="82391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3C4E1-C20E-E11B-EB70-C12F6F51D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1839"/>
            <a:ext cx="5157787" cy="368458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Comparisons at </a:t>
            </a:r>
            <a:r>
              <a:rPr lang="en-US" b="1" dirty="0"/>
              <a:t>word</a:t>
            </a:r>
            <a:r>
              <a:rPr lang="en-US" dirty="0"/>
              <a:t> level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Compare and </a:t>
            </a:r>
            <a:r>
              <a:rPr lang="en-US" b="1" dirty="0"/>
              <a:t>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Comparisons at </a:t>
            </a:r>
            <a:r>
              <a:rPr lang="en-US" b="1" dirty="0"/>
              <a:t>document</a:t>
            </a:r>
            <a:r>
              <a:rPr lang="en-US" dirty="0"/>
              <a:t>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Contrasts as well as comparisons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More Modalities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Word, Doc </a:t>
            </a:r>
            <a:r>
              <a:rPr lang="en-US" dirty="0">
                <a:sym typeface="Wingdings" pitchFamily="2" charset="2"/>
              </a:rPr>
              <a:t> Image, Audio, Video</a:t>
            </a:r>
          </a:p>
          <a:p>
            <a:pPr>
              <a:buFont typeface="Wingdings" pitchFamily="2" charset="2"/>
              <a:buChar char="ü"/>
            </a:pPr>
            <a:r>
              <a:rPr lang="en-US" b="1" dirty="0"/>
              <a:t>Filter Bubbles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CC: Bursting Anglocentric Biases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BA8B7E-5E88-4762-9340-6E90039AE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17927"/>
            <a:ext cx="5183188" cy="823912"/>
          </a:xfrm>
        </p:spPr>
        <p:txBody>
          <a:bodyPr/>
          <a:lstStyle/>
          <a:p>
            <a:r>
              <a:rPr lang="en-US" dirty="0"/>
              <a:t>Larger Themes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624BBA-A1A3-945D-D7FD-6828FECDA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1839"/>
            <a:ext cx="5183188" cy="36845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Simplifying Assumptions</a:t>
            </a:r>
          </a:p>
          <a:p>
            <a:pPr lvl="1"/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Compositionality</a:t>
            </a:r>
          </a:p>
          <a:p>
            <a:pPr lvl="1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ssociationism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(not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Gestalt)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Associations (PMI)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parallel corpora</a:t>
            </a:r>
          </a:p>
          <a:p>
            <a:pPr lvl="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Aligned speech corpora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Bounding Boxes (Vision)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2B9F4-D396-E3E8-2780-5604CD37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E6788-5E28-334E-AF4C-7629DC6E7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A5BA6-1D9C-5B71-3D86-9AE41196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AC71F7-0A18-895C-BB01-BA64CE211699}"/>
                  </a:ext>
                </a:extLst>
              </p:cNvPr>
              <p:cNvSpPr txBox="1"/>
              <p:nvPr/>
            </p:nvSpPr>
            <p:spPr>
              <a:xfrm>
                <a:off x="2482527" y="1336253"/>
                <a:ext cx="7226945" cy="76347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𝑃𝑎𝑟𝑎𝑙𝑙𝑒𝑙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𝐶𝑜𝑟𝑝𝑜𝑟𝑎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𝐶𝑜𝑚𝑝𝑎𝑟𝑎𝑏𝑙𝑒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𝐶𝑜𝑟𝑝𝑜𝑟𝑎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𝐵𝑜𝑢𝑛𝑑𝑖𝑛𝑔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𝐵𝑜𝑥𝑒𝑠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𝐴𝑙𝑖𝑔𝑛𝑚𝑒𝑛𝑡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𝐺𝑒𝑠𝑡𝑎𝑙𝑡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AC71F7-0A18-895C-BB01-BA64CE211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527" y="1336253"/>
                <a:ext cx="7226945" cy="763479"/>
              </a:xfrm>
              <a:prstGeom prst="rect">
                <a:avLst/>
              </a:prstGeom>
              <a:blipFill>
                <a:blip r:embed="rId2"/>
                <a:stretch>
                  <a:fillRect l="-1930" t="-6557" r="-193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3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</p:spTree>
    <p:extLst>
      <p:ext uri="{BB962C8B-B14F-4D97-AF65-F5344CB8AC3E}">
        <p14:creationId xmlns:p14="http://schemas.microsoft.com/office/powerpoint/2010/main" val="378143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62" y="2070882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Filter Bubbles (Colonialism)</a:t>
            </a:r>
            <a:br>
              <a:rPr lang="en-US" sz="4000" i="1" dirty="0"/>
            </a:br>
            <a:r>
              <a:rPr lang="en-US" sz="4000" i="1" dirty="0"/>
              <a:t>Move Fast and Break Things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27219" y="6170937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DEB8-3748-6843-F0D7-4031C333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12" y="-39989"/>
            <a:ext cx="3307500" cy="6858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D1A1E58-22EA-079C-3C65-EF36F77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78" y="2113314"/>
            <a:ext cx="2639439" cy="14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905EF4E-6F3F-2822-CA12-7519D62A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9" y="3611914"/>
            <a:ext cx="2683612" cy="16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1AE0-798E-35C9-6122-5BB8E8EA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C07-8AC9-317C-ECB1-42C673A6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5920</TotalTime>
  <Words>3384</Words>
  <Application>Microsoft Macintosh PowerPoint</Application>
  <PresentationFormat>Widescreen</PresentationFormat>
  <Paragraphs>899</Paragraphs>
  <Slides>78</Slides>
  <Notes>13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Aptos</vt:lpstr>
      <vt:lpstr>Aptos Display</vt:lpstr>
      <vt:lpstr>Aptos Narrow</vt:lpstr>
      <vt:lpstr>Arial</vt:lpstr>
      <vt:lpstr>Cambria Math</vt:lpstr>
      <vt:lpstr>Noto Sans</vt:lpstr>
      <vt:lpstr>Wingdings</vt:lpstr>
      <vt:lpstr>Office Theme</vt:lpstr>
      <vt:lpstr>Comparable Corpora:  Opportunities for New Research Directions</vt:lpstr>
      <vt:lpstr>Setting Expectations</vt:lpstr>
      <vt:lpstr>Agenda</vt:lpstr>
      <vt:lpstr>Current Status: Where are we now?</vt:lpstr>
      <vt:lpstr>https://www.chronicle.com/article/im-a-student-you-have-no-idea-how-much-were-using-chatgpt </vt:lpstr>
      <vt:lpstr>Current Status: Where are we now?</vt:lpstr>
      <vt:lpstr>Criticism: ACL is too focused on English https://thegradient.pub/the-benderrule-on-naming-the-languages-we-study-and-why-it-matters/ </vt:lpstr>
      <vt:lpstr>PowerPoint Presentation</vt:lpstr>
      <vt:lpstr>Filter Bubbles (Colonialism) Move Fast and Break Things</vt:lpstr>
      <vt:lpstr>Truth, Justice and &lt;fill-mask&gt;</vt:lpstr>
      <vt:lpstr>Better to Engage Local Expertise</vt:lpstr>
      <vt:lpstr>Deadly Consequences</vt:lpstr>
      <vt:lpstr>Filter Bubble Hypothesis:  Anglophones don’t know how bad it is elsewhere</vt:lpstr>
      <vt:lpstr>Growth Languages</vt:lpstr>
      <vt:lpstr>Low Resources &amp; Growth Opportunities</vt:lpstr>
      <vt:lpstr>Good News: More resources than we had for English when we started EMNLP</vt:lpstr>
      <vt:lpstr>Agenda</vt:lpstr>
      <vt:lpstr>Agenda for Part 2: History</vt:lpstr>
      <vt:lpstr>Historical Background: Parallel Corpora</vt:lpstr>
      <vt:lpstr>Applications of Parallel Corpora</vt:lpstr>
      <vt:lpstr>Monolingual Senses ≠ Bilingual Senses</vt:lpstr>
      <vt:lpstr>What’s Wrong with Parallel Corpora?</vt:lpstr>
      <vt:lpstr>PowerPoint Presentation</vt:lpstr>
      <vt:lpstr>Agenda for Part 2: History</vt:lpstr>
      <vt:lpstr>Too Much Translation in Corpora/Resources (English is often used as a Pivot Language)</vt:lpstr>
      <vt:lpstr>XNLI: label ~ premise + hypothesis Translated English NLI task to 15 Languages cream skimming  la crème de la crème ??</vt:lpstr>
      <vt:lpstr>It is widely (and incorrectly) believed that  Wikipedia is Translation-Free</vt:lpstr>
      <vt:lpstr>How much translation is there in Wikipedia?  Answer: 90% of Hausa Pages</vt:lpstr>
      <vt:lpstr>PowerPoint Presentation</vt:lpstr>
      <vt:lpstr>Too Much Translation in Corpora/Resources (English is often used as a Pivot Language)</vt:lpstr>
      <vt:lpstr>PowerPoint Presentation</vt:lpstr>
      <vt:lpstr>Avoid Translation (Pivoting via English)</vt:lpstr>
      <vt:lpstr>Avoid Translation (Pivoting via English) NRC-VAD (Uses Google Translate)</vt:lpstr>
      <vt:lpstr>Agenda for Part 1: History</vt:lpstr>
      <vt:lpstr>BLI (Bilingual Lexicon Induction) MUSE Task:  An Application of Comparable Corpora</vt:lpstr>
      <vt:lpstr>MUSE Task</vt:lpstr>
      <vt:lpstr>MUSE Task ≠ Word Sense Disambiguation</vt:lpstr>
      <vt:lpstr>PowerPoint Presentation</vt:lpstr>
      <vt:lpstr>Agenda for Part 1: History</vt:lpstr>
      <vt:lpstr>Agenda</vt:lpstr>
      <vt:lpstr>Challenges for the Future</vt:lpstr>
      <vt:lpstr>https://en.wikipedia.org/wiki/Gestalt_psychology </vt:lpstr>
      <vt:lpstr>BLI (Over)-Simplifies Lexicon</vt:lpstr>
      <vt:lpstr>Lexical Semantics</vt:lpstr>
      <vt:lpstr>Lexical Semantics Challenges</vt:lpstr>
      <vt:lpstr>Challenges for the Future</vt:lpstr>
      <vt:lpstr>Compare and Contrast Task</vt:lpstr>
      <vt:lpstr>Transfer Learning: Bootstrap LLMs to more languages</vt:lpstr>
      <vt:lpstr>Tasks:</vt:lpstr>
      <vt:lpstr>Snippet from Semantic Scholar</vt:lpstr>
      <vt:lpstr>Recommendations: Query: BERT paper</vt:lpstr>
      <vt:lpstr>Summaries of Two Papers</vt:lpstr>
      <vt:lpstr>What do I really want to ask this paper?</vt:lpstr>
      <vt:lpstr>How does BERT compare with TinyBERT?</vt:lpstr>
      <vt:lpstr>Multilingual Version: Please compare and contrast these two papers</vt:lpstr>
      <vt:lpstr>Multilingual Version (translation of previous slide) Please compare and contrast these two papers</vt:lpstr>
      <vt:lpstr>tldr: Better in English than Chinese</vt:lpstr>
      <vt:lpstr>Shameless Plug:  http://recommendpapers.xyz </vt:lpstr>
      <vt:lpstr>Challenges for the Future</vt:lpstr>
      <vt:lpstr>Multimodal Corpora:  Text, Audio, Pictures, Video, etc.</vt:lpstr>
      <vt:lpstr>Computational Linguistics &amp; Vision Words, Documents  Pictures, Audio, Video, etc.</vt:lpstr>
      <vt:lpstr>Bounding Box Semantics</vt:lpstr>
      <vt:lpstr>Pragmatics</vt:lpstr>
      <vt:lpstr>A More Modern View of Vision Research Task: End-to-End Image Captioning</vt:lpstr>
      <vt:lpstr>A Translation-Free Benchmark (To avoid Anglo-Centric Biases)</vt:lpstr>
      <vt:lpstr>Embrace Diversity &amp; Multiple Perspectives</vt:lpstr>
      <vt:lpstr>PowerPoint Presentation</vt:lpstr>
      <vt:lpstr>Vision: More than Pixels Communication (Shannon): Audience Matters</vt:lpstr>
      <vt:lpstr>Website: Benchmark, Code, Paper &amp;  Video</vt:lpstr>
      <vt:lpstr>Adding Perspective to Speech/Vision Research COCO (Objective)  ArtEmis (Subjective)</vt:lpstr>
      <vt:lpstr>Challenges for the Future</vt:lpstr>
      <vt:lpstr>Emerging trends: When can users trust GPT, and when should they intervene?</vt:lpstr>
      <vt:lpstr>PowerPoint Presentation</vt:lpstr>
      <vt:lpstr>Amazingly Good: Metaphor</vt:lpstr>
      <vt:lpstr>Amazingly Good: Metaphor</vt:lpstr>
      <vt:lpstr>Amazingly Bad: Anglo-Centric Biases</vt:lpstr>
      <vt:lpstr>Ambitious Goal for Bots</vt:lpstr>
      <vt:lpstr>Conclusions: Challenges for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158</cp:revision>
  <dcterms:created xsi:type="dcterms:W3CDTF">2025-01-12T17:36:00Z</dcterms:created>
  <dcterms:modified xsi:type="dcterms:W3CDTF">2025-01-18T02:12:07Z</dcterms:modified>
</cp:coreProperties>
</file>